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9" r:id="rId3"/>
    <p:sldId id="270" r:id="rId4"/>
    <p:sldId id="26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2E8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5" autoAdjust="0"/>
    <p:restoredTop sz="94660"/>
  </p:normalViewPr>
  <p:slideViewPr>
    <p:cSldViewPr snapToGrid="0">
      <p:cViewPr varScale="1">
        <p:scale>
          <a:sx n="93" d="100"/>
          <a:sy n="93" d="100"/>
        </p:scale>
        <p:origin x="248"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hite">
    <p:spTree>
      <p:nvGrpSpPr>
        <p:cNvPr id="1" name=""/>
        <p:cNvGrpSpPr/>
        <p:nvPr/>
      </p:nvGrpSpPr>
      <p:grpSpPr>
        <a:xfrm>
          <a:off x="0" y="0"/>
          <a:ext cx="0" cy="0"/>
          <a:chOff x="0" y="0"/>
          <a:chExt cx="0" cy="0"/>
        </a:xfrm>
      </p:grpSpPr>
      <p:sp>
        <p:nvSpPr>
          <p:cNvPr id="555016" name="Rectangle 8"/>
          <p:cNvSpPr>
            <a:spLocks noGrp="1" noChangeArrowheads="1"/>
          </p:cNvSpPr>
          <p:nvPr>
            <p:ph type="ctrTitle" sz="quarter" hasCustomPrompt="1"/>
          </p:nvPr>
        </p:nvSpPr>
        <p:spPr>
          <a:xfrm>
            <a:off x="2241065" y="3346278"/>
            <a:ext cx="9375379" cy="550535"/>
          </a:xfrm>
        </p:spPr>
        <p:txBody>
          <a:bodyPr wrap="square">
            <a:spAutoFit/>
          </a:bodyPr>
          <a:lstStyle>
            <a:lvl1pPr algn="l">
              <a:defRPr sz="3975" baseline="0">
                <a:solidFill>
                  <a:schemeClr val="tx2"/>
                </a:solidFill>
              </a:defRPr>
            </a:lvl1pPr>
          </a:lstStyle>
          <a:p>
            <a:r>
              <a:rPr lang="en-US" dirty="0"/>
              <a:t>Click to add presentation title</a:t>
            </a:r>
          </a:p>
        </p:txBody>
      </p:sp>
      <p:sp>
        <p:nvSpPr>
          <p:cNvPr id="555017"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817103" rtl="0" eaLnBrk="1" fontAlgn="auto" latinLnBrk="0" hangingPunct="1">
              <a:lnSpc>
                <a:spcPct val="80000"/>
              </a:lnSpc>
              <a:spcBef>
                <a:spcPct val="25000"/>
              </a:spcBef>
              <a:spcAft>
                <a:spcPts val="0"/>
              </a:spcAft>
              <a:buClrTx/>
              <a:buSzPct val="90000"/>
              <a:buFontTx/>
              <a:buNone/>
              <a:tabLst/>
              <a:defRPr sz="1725" baseline="0">
                <a:solidFill>
                  <a:schemeClr val="tx1"/>
                </a:solidFill>
              </a:defRPr>
            </a:lvl1pPr>
          </a:lstStyle>
          <a:p>
            <a:r>
              <a:rPr lang="en-US" dirty="0"/>
              <a:t>Click to add Author/Department/Subtitle</a:t>
            </a:r>
          </a:p>
        </p:txBody>
      </p:sp>
      <p:sp>
        <p:nvSpPr>
          <p:cNvPr id="8" name="Text Placeholder 7"/>
          <p:cNvSpPr>
            <a:spLocks noGrp="1"/>
          </p:cNvSpPr>
          <p:nvPr>
            <p:ph type="body" sz="quarter" idx="12" hasCustomPrompt="1"/>
          </p:nvPr>
        </p:nvSpPr>
        <p:spPr>
          <a:xfrm>
            <a:off x="2241063" y="5578203"/>
            <a:ext cx="9365773" cy="310620"/>
          </a:xfrm>
        </p:spPr>
        <p:txBody>
          <a:bodyPr/>
          <a:lstStyle>
            <a:lvl1pPr>
              <a:tabLst/>
              <a:defRPr sz="1650" b="0"/>
            </a:lvl1pPr>
          </a:lstStyle>
          <a:p>
            <a:pPr lvl="0"/>
            <a:r>
              <a:rPr lang="en-US" dirty="0"/>
              <a:t>Click to add Date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833" y="2897557"/>
            <a:ext cx="2280849" cy="999012"/>
          </a:xfrm>
          <a:prstGeom prst="rect">
            <a:avLst/>
          </a:prstGeom>
        </p:spPr>
      </p:pic>
    </p:spTree>
    <p:extLst>
      <p:ext uri="{BB962C8B-B14F-4D97-AF65-F5344CB8AC3E}">
        <p14:creationId xmlns:p14="http://schemas.microsoft.com/office/powerpoint/2010/main" val="88954764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Slide Number Placeholder 7"/>
          <p:cNvSpPr>
            <a:spLocks noGrp="1"/>
          </p:cNvSpPr>
          <p:nvPr>
            <p:ph type="sldNum" sz="quarter" idx="13"/>
          </p:nvPr>
        </p:nvSpPr>
        <p:spPr/>
        <p:txBody>
          <a:bodyPr/>
          <a:lstStyle>
            <a:lvl1pPr>
              <a:defRPr sz="1200"/>
            </a:lvl1pPr>
          </a:lstStyle>
          <a:p>
            <a:pPr>
              <a:defRPr/>
            </a:pPr>
            <a:fld id="{039833E3-2DB9-4BEE-B686-F543F57A0C08}" type="slidenum">
              <a:rPr lang="en-US" smtClean="0"/>
              <a:pPr>
                <a:defRPr/>
              </a:pPr>
              <a:t>‹#›</a:t>
            </a:fld>
            <a:endParaRPr lang="en-US" dirty="0"/>
          </a:p>
        </p:txBody>
      </p:sp>
      <p:sp>
        <p:nvSpPr>
          <p:cNvPr id="7" name="Text Placeholder 2"/>
          <p:cNvSpPr>
            <a:spLocks noGrp="1"/>
          </p:cNvSpPr>
          <p:nvPr>
            <p:ph idx="1"/>
          </p:nvPr>
        </p:nvSpPr>
        <p:spPr bwMode="auto">
          <a:xfrm>
            <a:off x="959176" y="1185873"/>
            <a:ext cx="10273028" cy="4465621"/>
          </a:xfrm>
          <a:prstGeom prst="rect">
            <a:avLst/>
          </a:prstGeom>
          <a:noFill/>
          <a:ln w="9525">
            <a:noFill/>
            <a:miter lim="800000"/>
            <a:headEnd/>
            <a:tailEnd/>
          </a:ln>
        </p:spPr>
        <p:txBody>
          <a:bodyPr vert="horz" wrap="square" lIns="0" tIns="0" rIns="111191" bIns="0" numCol="1" anchor="t" anchorCtr="0" compatLnSpc="1">
            <a:prstTxWarp prst="textNoShape">
              <a:avLst/>
            </a:prstTxWarp>
          </a:bodyPr>
          <a:lstStyle>
            <a:lvl1pPr marL="170256" indent="-170256">
              <a:spcBef>
                <a:spcPts val="450"/>
              </a:spcBef>
              <a:buFont typeface="Arial" panose="020B0604020202020204" pitchFamily="34" charset="0"/>
              <a:buChar char="•"/>
              <a:defRPr sz="2400" b="0"/>
            </a:lvl1pPr>
            <a:lvl2pPr marL="521208" indent="-246888">
              <a:spcBef>
                <a:spcPts val="225"/>
              </a:spcBef>
              <a:buFont typeface="Arial Narrow" panose="020B0606020202030204" pitchFamily="34" charset="0"/>
              <a:buChar char="─"/>
              <a:defRPr sz="2000"/>
            </a:lvl2pPr>
            <a:lvl3pPr marL="777240" indent="-246888">
              <a:spcBef>
                <a:spcPts val="0"/>
              </a:spcBef>
              <a:buSzPct val="64000"/>
              <a:buFont typeface="Courier New" panose="02070309020205020404" pitchFamily="49" charset="0"/>
              <a:buChar char="o"/>
              <a:defRPr sz="1800"/>
            </a:lvl3pPr>
            <a:lvl4pPr marL="1024128" indent="-246888">
              <a:spcBef>
                <a:spcPts val="0"/>
              </a:spcBef>
              <a:defRPr sz="1600"/>
            </a:lvl4pPr>
            <a:lvl5pPr marL="1344168" indent="-246888">
              <a:spcBef>
                <a:spcPts val="0"/>
              </a:spcBef>
              <a:defRPr sz="1600"/>
            </a:lvl5pPr>
            <a:lvl6pPr>
              <a:spcBef>
                <a:spcPts val="0"/>
              </a:spcBef>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2800"/>
            </a:lvl1pPr>
          </a:lstStyle>
          <a:p>
            <a:pPr lvl="0"/>
            <a:r>
              <a:rPr lang="en-US"/>
              <a:t>Click to edit Master title style</a:t>
            </a:r>
            <a:endParaRPr lang="en-US" dirty="0"/>
          </a:p>
        </p:txBody>
      </p:sp>
    </p:spTree>
    <p:extLst>
      <p:ext uri="{BB962C8B-B14F-4D97-AF65-F5344CB8AC3E}">
        <p14:creationId xmlns:p14="http://schemas.microsoft.com/office/powerpoint/2010/main" val="155017243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FX Purple">
    <p:bg>
      <p:bgPr>
        <a:solidFill>
          <a:schemeClr val="tx2"/>
        </a:solidFill>
        <a:effectLst/>
      </p:bgPr>
    </p:bg>
    <p:spTree>
      <p:nvGrpSpPr>
        <p:cNvPr id="1" name=""/>
        <p:cNvGrpSpPr/>
        <p:nvPr/>
      </p:nvGrpSpPr>
      <p:grpSpPr>
        <a:xfrm>
          <a:off x="0" y="0"/>
          <a:ext cx="0" cy="0"/>
          <a:chOff x="0" y="0"/>
          <a:chExt cx="0" cy="0"/>
        </a:xfrm>
      </p:grpSpPr>
      <p:sp>
        <p:nvSpPr>
          <p:cNvPr id="34" name="Rectangle 8"/>
          <p:cNvSpPr>
            <a:spLocks noGrp="1" noChangeArrowheads="1"/>
          </p:cNvSpPr>
          <p:nvPr>
            <p:ph type="ctrTitle" sz="quarter" hasCustomPrompt="1"/>
          </p:nvPr>
        </p:nvSpPr>
        <p:spPr>
          <a:xfrm>
            <a:off x="2241065" y="3346274"/>
            <a:ext cx="9375379" cy="550535"/>
          </a:xfrm>
        </p:spPr>
        <p:txBody>
          <a:bodyPr wrap="square">
            <a:spAutoFit/>
          </a:bodyPr>
          <a:lstStyle>
            <a:lvl1pPr algn="l">
              <a:defRPr sz="3975" baseline="0">
                <a:solidFill>
                  <a:schemeClr val="bg1"/>
                </a:solidFill>
              </a:defRPr>
            </a:lvl1pPr>
          </a:lstStyle>
          <a:p>
            <a:r>
              <a:rPr lang="en-US" dirty="0"/>
              <a:t>Click to add presentation title</a:t>
            </a:r>
          </a:p>
        </p:txBody>
      </p:sp>
      <p:sp>
        <p:nvSpPr>
          <p:cNvPr id="35"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817103" rtl="0" eaLnBrk="1" fontAlgn="auto" latinLnBrk="0" hangingPunct="1">
              <a:lnSpc>
                <a:spcPct val="80000"/>
              </a:lnSpc>
              <a:spcBef>
                <a:spcPct val="25000"/>
              </a:spcBef>
              <a:spcAft>
                <a:spcPts val="0"/>
              </a:spcAft>
              <a:buClrTx/>
              <a:buSzPct val="90000"/>
              <a:buFontTx/>
              <a:buNone/>
              <a:tabLst/>
              <a:defRPr sz="1725" baseline="0">
                <a:solidFill>
                  <a:schemeClr val="bg1"/>
                </a:solidFill>
              </a:defRPr>
            </a:lvl1pPr>
          </a:lstStyle>
          <a:p>
            <a:r>
              <a:rPr lang="en-US" dirty="0"/>
              <a:t>Click to add Author/Department/Subtitle</a:t>
            </a:r>
          </a:p>
        </p:txBody>
      </p:sp>
      <p:sp>
        <p:nvSpPr>
          <p:cNvPr id="36" name="Text Placeholder 7"/>
          <p:cNvSpPr>
            <a:spLocks noGrp="1"/>
          </p:cNvSpPr>
          <p:nvPr>
            <p:ph type="body" sz="quarter" idx="12" hasCustomPrompt="1"/>
          </p:nvPr>
        </p:nvSpPr>
        <p:spPr>
          <a:xfrm>
            <a:off x="2241063" y="5578203"/>
            <a:ext cx="9365773" cy="310620"/>
          </a:xfrm>
        </p:spPr>
        <p:txBody>
          <a:bodyPr/>
          <a:lstStyle>
            <a:lvl1pPr>
              <a:tabLst/>
              <a:defRPr sz="1650" b="0">
                <a:solidFill>
                  <a:schemeClr val="bg1"/>
                </a:solidFill>
              </a:defRPr>
            </a:lvl1pPr>
          </a:lstStyle>
          <a:p>
            <a:pPr lvl="0"/>
            <a:r>
              <a:rPr lang="en-US" dirty="0"/>
              <a:t>Click to add Date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227380" y="2635302"/>
            <a:ext cx="2873623" cy="1680797"/>
          </a:xfrm>
          <a:prstGeom prst="rect">
            <a:avLst/>
          </a:prstGeom>
        </p:spPr>
      </p:pic>
    </p:spTree>
    <p:extLst>
      <p:ext uri="{BB962C8B-B14F-4D97-AF65-F5344CB8AC3E}">
        <p14:creationId xmlns:p14="http://schemas.microsoft.com/office/powerpoint/2010/main" val="331362601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FX Gray">
    <p:bg>
      <p:bgPr>
        <a:solidFill>
          <a:schemeClr val="accent2"/>
        </a:solidFill>
        <a:effectLst/>
      </p:bgPr>
    </p:bg>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5" y="3346278"/>
            <a:ext cx="9375379" cy="550535"/>
          </a:xfrm>
        </p:spPr>
        <p:txBody>
          <a:bodyPr wrap="square">
            <a:spAutoFit/>
          </a:bodyPr>
          <a:lstStyle>
            <a:lvl1pPr algn="l">
              <a:defRPr sz="3975" baseline="0">
                <a:solidFill>
                  <a:schemeClr val="bg1"/>
                </a:solidFill>
              </a:defRPr>
            </a:lvl1pPr>
          </a:lstStyle>
          <a:p>
            <a:r>
              <a:rPr lang="en-US" dirty="0"/>
              <a:t>Click to add presentation title</a:t>
            </a:r>
          </a:p>
        </p:txBody>
      </p:sp>
      <p:sp>
        <p:nvSpPr>
          <p:cNvPr id="39"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817103" rtl="0" eaLnBrk="1" fontAlgn="auto" latinLnBrk="0" hangingPunct="1">
              <a:lnSpc>
                <a:spcPct val="80000"/>
              </a:lnSpc>
              <a:spcBef>
                <a:spcPct val="25000"/>
              </a:spcBef>
              <a:spcAft>
                <a:spcPts val="0"/>
              </a:spcAft>
              <a:buClrTx/>
              <a:buSzPct val="90000"/>
              <a:buFontTx/>
              <a:buNone/>
              <a:tabLst/>
              <a:defRPr sz="1725" baseline="0">
                <a:solidFill>
                  <a:schemeClr val="bg1"/>
                </a:solidFill>
              </a:defRPr>
            </a:lvl1pPr>
          </a:lstStyle>
          <a:p>
            <a:r>
              <a:rPr lang="en-US" dirty="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1650" b="0">
                <a:solidFill>
                  <a:schemeClr val="bg1"/>
                </a:solidFill>
              </a:defRPr>
            </a:lvl1pPr>
          </a:lstStyle>
          <a:p>
            <a:pPr lvl="0"/>
            <a:r>
              <a:rPr lang="en-US" dirty="0"/>
              <a:t>Click to add Date</a:t>
            </a:r>
          </a:p>
        </p:txBody>
      </p:sp>
      <p:grpSp>
        <p:nvGrpSpPr>
          <p:cNvPr id="27" name="Group 26"/>
          <p:cNvGrpSpPr/>
          <p:nvPr userDrawn="1"/>
        </p:nvGrpSpPr>
        <p:grpSpPr>
          <a:xfrm rot="16200000">
            <a:off x="-401337" y="2833909"/>
            <a:ext cx="3109329" cy="1302260"/>
            <a:chOff x="720725" y="554038"/>
            <a:chExt cx="1035051" cy="431801"/>
          </a:xfrm>
        </p:grpSpPr>
        <p:sp>
          <p:nvSpPr>
            <p:cNvPr id="28" name="Freeform 7"/>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1" name="Freeform 10"/>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2" name="Freeform 11"/>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3" name="Freeform 12"/>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4" name="Freeform 13"/>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5" name="Freeform 14"/>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6" name="Freeform 15"/>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72848684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FX Orange">
    <p:bg>
      <p:bgPr>
        <a:solidFill>
          <a:srgbClr val="FF6600"/>
        </a:solidFill>
        <a:effectLst/>
      </p:bgPr>
    </p:bg>
    <p:spTree>
      <p:nvGrpSpPr>
        <p:cNvPr id="1" name=""/>
        <p:cNvGrpSpPr/>
        <p:nvPr/>
      </p:nvGrpSpPr>
      <p:grpSpPr>
        <a:xfrm>
          <a:off x="0" y="0"/>
          <a:ext cx="0" cy="0"/>
          <a:chOff x="0" y="0"/>
          <a:chExt cx="0" cy="0"/>
        </a:xfrm>
      </p:grpSpPr>
      <p:sp>
        <p:nvSpPr>
          <p:cNvPr id="38" name="Rectangle 8"/>
          <p:cNvSpPr>
            <a:spLocks noGrp="1" noChangeArrowheads="1"/>
          </p:cNvSpPr>
          <p:nvPr>
            <p:ph type="ctrTitle" sz="quarter" hasCustomPrompt="1"/>
          </p:nvPr>
        </p:nvSpPr>
        <p:spPr>
          <a:xfrm>
            <a:off x="2241065" y="3346274"/>
            <a:ext cx="9375379" cy="550535"/>
          </a:xfrm>
        </p:spPr>
        <p:txBody>
          <a:bodyPr wrap="square">
            <a:spAutoFit/>
          </a:bodyPr>
          <a:lstStyle>
            <a:lvl1pPr algn="l">
              <a:defRPr sz="3975" baseline="0">
                <a:solidFill>
                  <a:schemeClr val="bg1"/>
                </a:solidFill>
              </a:defRPr>
            </a:lvl1pPr>
          </a:lstStyle>
          <a:p>
            <a:r>
              <a:rPr lang="en-US" dirty="0"/>
              <a:t>Click to add presentation title</a:t>
            </a:r>
          </a:p>
        </p:txBody>
      </p:sp>
      <p:sp>
        <p:nvSpPr>
          <p:cNvPr id="39" name="Rectangle 9"/>
          <p:cNvSpPr>
            <a:spLocks noGrp="1" noChangeArrowheads="1"/>
          </p:cNvSpPr>
          <p:nvPr>
            <p:ph type="subTitle" sz="quarter" idx="1" hasCustomPrompt="1"/>
          </p:nvPr>
        </p:nvSpPr>
        <p:spPr>
          <a:xfrm>
            <a:off x="2241065" y="4926446"/>
            <a:ext cx="9362659" cy="637822"/>
          </a:xfrm>
        </p:spPr>
        <p:txBody>
          <a:bodyPr>
            <a:noAutofit/>
          </a:bodyPr>
          <a:lstStyle>
            <a:lvl1pPr marL="0" marR="0" indent="0" algn="l" defTabSz="817103" rtl="0" eaLnBrk="1" fontAlgn="auto" latinLnBrk="0" hangingPunct="1">
              <a:lnSpc>
                <a:spcPct val="80000"/>
              </a:lnSpc>
              <a:spcBef>
                <a:spcPct val="25000"/>
              </a:spcBef>
              <a:spcAft>
                <a:spcPts val="0"/>
              </a:spcAft>
              <a:buClrTx/>
              <a:buSzPct val="90000"/>
              <a:buFontTx/>
              <a:buNone/>
              <a:tabLst/>
              <a:defRPr sz="1725" baseline="0">
                <a:solidFill>
                  <a:schemeClr val="bg1"/>
                </a:solidFill>
              </a:defRPr>
            </a:lvl1pPr>
          </a:lstStyle>
          <a:p>
            <a:r>
              <a:rPr lang="en-US" dirty="0"/>
              <a:t>Click to add Author/Department/Subtitle</a:t>
            </a:r>
          </a:p>
        </p:txBody>
      </p:sp>
      <p:sp>
        <p:nvSpPr>
          <p:cNvPr id="40" name="Text Placeholder 7"/>
          <p:cNvSpPr>
            <a:spLocks noGrp="1"/>
          </p:cNvSpPr>
          <p:nvPr>
            <p:ph type="body" sz="quarter" idx="12" hasCustomPrompt="1"/>
          </p:nvPr>
        </p:nvSpPr>
        <p:spPr>
          <a:xfrm>
            <a:off x="2241063" y="5578203"/>
            <a:ext cx="9365773" cy="310620"/>
          </a:xfrm>
        </p:spPr>
        <p:txBody>
          <a:bodyPr/>
          <a:lstStyle>
            <a:lvl1pPr>
              <a:tabLst/>
              <a:defRPr sz="1650" b="0">
                <a:solidFill>
                  <a:schemeClr val="bg1"/>
                </a:solidFill>
              </a:defRPr>
            </a:lvl1pPr>
          </a:lstStyle>
          <a:p>
            <a:pPr lvl="0"/>
            <a:r>
              <a:rPr lang="en-US" dirty="0"/>
              <a:t>Click to add Date</a:t>
            </a:r>
          </a:p>
        </p:txBody>
      </p:sp>
      <p:grpSp>
        <p:nvGrpSpPr>
          <p:cNvPr id="27" name="Group 26"/>
          <p:cNvGrpSpPr/>
          <p:nvPr userDrawn="1"/>
        </p:nvGrpSpPr>
        <p:grpSpPr>
          <a:xfrm rot="16200000">
            <a:off x="-401337" y="2833909"/>
            <a:ext cx="3109329" cy="1302260"/>
            <a:chOff x="720725" y="554038"/>
            <a:chExt cx="1035051" cy="431801"/>
          </a:xfrm>
        </p:grpSpPr>
        <p:sp>
          <p:nvSpPr>
            <p:cNvPr id="28" name="Freeform 7"/>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29" name="Freeform 8"/>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0" name="Freeform 9"/>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1" name="Freeform 10"/>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2" name="Freeform 11"/>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3" name="Freeform 12"/>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4" name="Freeform 13"/>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5" name="Freeform 14"/>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sp>
          <p:nvSpPr>
            <p:cNvPr id="36" name="Freeform 15"/>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5">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56857623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Rectangle 9"/>
          <p:cNvSpPr/>
          <p:nvPr userDrawn="1"/>
        </p:nvSpPr>
        <p:spPr>
          <a:xfrm>
            <a:off x="111761" y="6019800"/>
            <a:ext cx="2844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1711" tIns="40856" rIns="81711" bIns="40856" rtlCol="0" anchor="ctr"/>
          <a:lstStyle/>
          <a:p>
            <a:pPr algn="ctr" fontAlgn="base">
              <a:spcBef>
                <a:spcPct val="0"/>
              </a:spcBef>
              <a:spcAft>
                <a:spcPct val="0"/>
              </a:spcAft>
            </a:pPr>
            <a:endParaRPr lang="en-US" sz="2105">
              <a:solidFill>
                <a:prstClr val="white"/>
              </a:solidFill>
            </a:endParaRPr>
          </a:p>
        </p:txBody>
      </p:sp>
    </p:spTree>
    <p:extLst>
      <p:ext uri="{BB962C8B-B14F-4D97-AF65-F5344CB8AC3E}">
        <p14:creationId xmlns:p14="http://schemas.microsoft.com/office/powerpoint/2010/main" val="319488137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2800"/>
            </a:lvl1pPr>
          </a:lstStyle>
          <a:p>
            <a:pPr lvl="0"/>
            <a:r>
              <a:rPr lang="en-US"/>
              <a:t>Click to edit Master title style</a:t>
            </a:r>
            <a:endParaRPr lang="en-US" dirty="0"/>
          </a:p>
        </p:txBody>
      </p:sp>
      <p:sp>
        <p:nvSpPr>
          <p:cNvPr id="4" name="Slide Number Placeholder 7"/>
          <p:cNvSpPr>
            <a:spLocks noGrp="1"/>
          </p:cNvSpPr>
          <p:nvPr>
            <p:ph type="sldNum" sz="quarter" idx="13"/>
          </p:nvPr>
        </p:nvSpPr>
        <p:spPr>
          <a:xfrm>
            <a:off x="11578542" y="6325572"/>
            <a:ext cx="268927" cy="182562"/>
          </a:xfrm>
        </p:spPr>
        <p:txBody>
          <a:bodyPr/>
          <a:lstStyle>
            <a:lvl1pPr>
              <a:defRPr sz="1200"/>
            </a:lvl1pPr>
          </a:lstStyle>
          <a:p>
            <a:pPr>
              <a:defRPr/>
            </a:pPr>
            <a:fld id="{039833E3-2DB9-4BEE-B686-F543F57A0C08}" type="slidenum">
              <a:rPr lang="en-US" smtClean="0"/>
              <a:pPr>
                <a:defRPr/>
              </a:pPr>
              <a:t>‹#›</a:t>
            </a:fld>
            <a:endParaRPr lang="en-US" dirty="0"/>
          </a:p>
        </p:txBody>
      </p:sp>
    </p:spTree>
    <p:extLst>
      <p:ext uri="{BB962C8B-B14F-4D97-AF65-F5344CB8AC3E}">
        <p14:creationId xmlns:p14="http://schemas.microsoft.com/office/powerpoint/2010/main" val="133321478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FX Purple">
    <p:bg>
      <p:bgPr>
        <a:solidFill>
          <a:srgbClr val="4D148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b="0" baseline="0">
                <a:solidFill>
                  <a:schemeClr val="bg1"/>
                </a:solidFill>
              </a:defRPr>
            </a:lvl1pPr>
          </a:lstStyle>
          <a:p>
            <a:r>
              <a:rPr lang="en-US"/>
              <a:t>Click to edit Master title style</a:t>
            </a:r>
            <a:endParaRPr lang="en-US" dirty="0"/>
          </a:p>
        </p:txBody>
      </p:sp>
      <p:sp>
        <p:nvSpPr>
          <p:cNvPr id="13" name="Slide Number Placeholder 7"/>
          <p:cNvSpPr>
            <a:spLocks noGrp="1"/>
          </p:cNvSpPr>
          <p:nvPr>
            <p:ph type="sldNum" sz="quarter" idx="13"/>
          </p:nvPr>
        </p:nvSpPr>
        <p:spPr>
          <a:xfrm>
            <a:off x="11578542" y="6325572"/>
            <a:ext cx="268927" cy="182562"/>
          </a:xfrm>
        </p:spPr>
        <p:txBody>
          <a:bodyPr/>
          <a:lstStyle>
            <a:lvl1pPr>
              <a:defRPr sz="1200"/>
            </a:lvl1pPr>
          </a:lstStyle>
          <a:p>
            <a:pPr>
              <a:defRPr/>
            </a:pPr>
            <a:fld id="{039833E3-2DB9-4BEE-B686-F543F57A0C08}" type="slidenum">
              <a:rPr lang="en-US" smtClean="0"/>
              <a:pPr>
                <a:defRPr/>
              </a:pPr>
              <a:t>‹#›</a:t>
            </a:fld>
            <a:endParaRPr lang="en-US" dirty="0"/>
          </a:p>
        </p:txBody>
      </p:sp>
      <p:grpSp>
        <p:nvGrpSpPr>
          <p:cNvPr id="14" name="Group 13"/>
          <p:cNvGrpSpPr/>
          <p:nvPr userDrawn="1"/>
        </p:nvGrpSpPr>
        <p:grpSpPr>
          <a:xfrm>
            <a:off x="337522" y="6148427"/>
            <a:ext cx="1147131" cy="499958"/>
            <a:chOff x="720725" y="554038"/>
            <a:chExt cx="1035051" cy="431801"/>
          </a:xfrm>
          <a:solidFill>
            <a:schemeClr val="bg1"/>
          </a:solidFill>
        </p:grpSpPr>
        <p:sp>
          <p:nvSpPr>
            <p:cNvPr id="15" name="Freeform 54"/>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16" name="Freeform 55"/>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17" name="Freeform 56"/>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18" name="Freeform 57"/>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19" name="Freeform 58"/>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0" name="Freeform 59"/>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1" name="Freeform 60"/>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2" name="Freeform 61"/>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3" name="Freeform 62"/>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346501959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FX Gray">
    <p:bg>
      <p:bgPr>
        <a:solidFill>
          <a:schemeClr val="accent2"/>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8"/>
            <a:ext cx="10273029" cy="917575"/>
          </a:xfrm>
        </p:spPr>
        <p:txBody>
          <a:bodyPr/>
          <a:lstStyle>
            <a:lvl1pPr>
              <a:defRPr sz="2800" b="0" baseline="0">
                <a:solidFill>
                  <a:schemeClr val="bg1"/>
                </a:solidFill>
              </a:defRPr>
            </a:lvl1pPr>
          </a:lstStyle>
          <a:p>
            <a:r>
              <a:rPr lang="en-US"/>
              <a:t>Click to edit Master title style</a:t>
            </a:r>
            <a:endParaRPr lang="en-US" dirty="0"/>
          </a:p>
        </p:txBody>
      </p:sp>
      <p:sp>
        <p:nvSpPr>
          <p:cNvPr id="14" name="Slide Number Placeholder 7"/>
          <p:cNvSpPr>
            <a:spLocks noGrp="1"/>
          </p:cNvSpPr>
          <p:nvPr>
            <p:ph type="sldNum" sz="quarter" idx="13"/>
          </p:nvPr>
        </p:nvSpPr>
        <p:spPr>
          <a:xfrm>
            <a:off x="11578542" y="6325572"/>
            <a:ext cx="268927" cy="182562"/>
          </a:xfrm>
        </p:spPr>
        <p:txBody>
          <a:bodyPr/>
          <a:lstStyle>
            <a:lvl1pPr>
              <a:defRPr sz="1200"/>
            </a:lvl1pPr>
          </a:lstStyle>
          <a:p>
            <a:pPr>
              <a:defRPr/>
            </a:pPr>
            <a:fld id="{039833E3-2DB9-4BEE-B686-F543F57A0C08}" type="slidenum">
              <a:rPr lang="en-US" smtClean="0"/>
              <a:pPr>
                <a:defRPr/>
              </a:pPr>
              <a:t>‹#›</a:t>
            </a:fld>
            <a:endParaRPr lang="en-US" dirty="0"/>
          </a:p>
        </p:txBody>
      </p:sp>
      <p:grpSp>
        <p:nvGrpSpPr>
          <p:cNvPr id="25" name="Group 24"/>
          <p:cNvGrpSpPr/>
          <p:nvPr userDrawn="1"/>
        </p:nvGrpSpPr>
        <p:grpSpPr>
          <a:xfrm>
            <a:off x="337522" y="6148427"/>
            <a:ext cx="1147131" cy="499958"/>
            <a:chOff x="720725" y="554038"/>
            <a:chExt cx="1035051" cy="431801"/>
          </a:xfrm>
          <a:solidFill>
            <a:schemeClr val="bg1"/>
          </a:solidFill>
        </p:grpSpPr>
        <p:sp>
          <p:nvSpPr>
            <p:cNvPr id="26" name="Freeform 54"/>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7" name="Freeform 55"/>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8" name="Freeform 56"/>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9" name="Freeform 57"/>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0" name="Freeform 58"/>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1" name="Freeform 59"/>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2" name="Freeform 60"/>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3" name="Freeform 61"/>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4" name="Freeform 62"/>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386216024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FX Orange">
    <p:bg>
      <p:bgPr>
        <a:solidFill>
          <a:srgbClr val="FF6600"/>
        </a:soli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959176" y="268298"/>
            <a:ext cx="10273029" cy="917575"/>
          </a:xfrm>
        </p:spPr>
        <p:txBody>
          <a:bodyPr/>
          <a:lstStyle>
            <a:lvl1pPr>
              <a:defRPr sz="2800" b="0" baseline="0">
                <a:solidFill>
                  <a:schemeClr val="bg1"/>
                </a:solidFill>
              </a:defRPr>
            </a:lvl1pPr>
          </a:lstStyle>
          <a:p>
            <a:r>
              <a:rPr lang="en-US"/>
              <a:t>Click to edit Master title style</a:t>
            </a:r>
            <a:endParaRPr lang="en-US" dirty="0"/>
          </a:p>
        </p:txBody>
      </p:sp>
      <p:sp>
        <p:nvSpPr>
          <p:cNvPr id="14" name="Slide Number Placeholder 7"/>
          <p:cNvSpPr>
            <a:spLocks noGrp="1"/>
          </p:cNvSpPr>
          <p:nvPr>
            <p:ph type="sldNum" sz="quarter" idx="13"/>
          </p:nvPr>
        </p:nvSpPr>
        <p:spPr>
          <a:xfrm>
            <a:off x="11578542" y="6325572"/>
            <a:ext cx="268927" cy="182562"/>
          </a:xfrm>
        </p:spPr>
        <p:txBody>
          <a:bodyPr/>
          <a:lstStyle>
            <a:lvl1pPr>
              <a:defRPr sz="1200"/>
            </a:lvl1pPr>
          </a:lstStyle>
          <a:p>
            <a:pPr>
              <a:defRPr/>
            </a:pPr>
            <a:fld id="{039833E3-2DB9-4BEE-B686-F543F57A0C08}" type="slidenum">
              <a:rPr lang="en-US" smtClean="0"/>
              <a:pPr>
                <a:defRPr/>
              </a:pPr>
              <a:t>‹#›</a:t>
            </a:fld>
            <a:endParaRPr lang="en-US" dirty="0"/>
          </a:p>
        </p:txBody>
      </p:sp>
      <p:grpSp>
        <p:nvGrpSpPr>
          <p:cNvPr id="25" name="Group 24"/>
          <p:cNvGrpSpPr/>
          <p:nvPr userDrawn="1"/>
        </p:nvGrpSpPr>
        <p:grpSpPr>
          <a:xfrm>
            <a:off x="337522" y="6148427"/>
            <a:ext cx="1147131" cy="499958"/>
            <a:chOff x="720725" y="554038"/>
            <a:chExt cx="1035051" cy="431801"/>
          </a:xfrm>
          <a:solidFill>
            <a:schemeClr val="bg1"/>
          </a:solidFill>
        </p:grpSpPr>
        <p:sp>
          <p:nvSpPr>
            <p:cNvPr id="26" name="Freeform 54"/>
            <p:cNvSpPr>
              <a:spLocks noEditPoints="1"/>
            </p:cNvSpPr>
            <p:nvPr userDrawn="1"/>
          </p:nvSpPr>
          <p:spPr bwMode="auto">
            <a:xfrm>
              <a:off x="1690688" y="763588"/>
              <a:ext cx="65088" cy="65088"/>
            </a:xfrm>
            <a:custGeom>
              <a:avLst/>
              <a:gdLst>
                <a:gd name="T0" fmla="*/ 183 w 205"/>
                <a:gd name="T1" fmla="*/ 79 h 204"/>
                <a:gd name="T2" fmla="*/ 163 w 205"/>
                <a:gd name="T3" fmla="*/ 42 h 204"/>
                <a:gd name="T4" fmla="*/ 125 w 205"/>
                <a:gd name="T5" fmla="*/ 20 h 204"/>
                <a:gd name="T6" fmla="*/ 80 w 205"/>
                <a:gd name="T7" fmla="*/ 20 h 204"/>
                <a:gd name="T8" fmla="*/ 44 w 205"/>
                <a:gd name="T9" fmla="*/ 42 h 204"/>
                <a:gd name="T10" fmla="*/ 23 w 205"/>
                <a:gd name="T11" fmla="*/ 79 h 204"/>
                <a:gd name="T12" fmla="*/ 23 w 205"/>
                <a:gd name="T13" fmla="*/ 125 h 204"/>
                <a:gd name="T14" fmla="*/ 44 w 205"/>
                <a:gd name="T15" fmla="*/ 163 h 204"/>
                <a:gd name="T16" fmla="*/ 80 w 205"/>
                <a:gd name="T17" fmla="*/ 184 h 204"/>
                <a:gd name="T18" fmla="*/ 125 w 205"/>
                <a:gd name="T19" fmla="*/ 184 h 204"/>
                <a:gd name="T20" fmla="*/ 163 w 205"/>
                <a:gd name="T21" fmla="*/ 163 h 204"/>
                <a:gd name="T22" fmla="*/ 183 w 205"/>
                <a:gd name="T23" fmla="*/ 125 h 204"/>
                <a:gd name="T24" fmla="*/ 81 w 205"/>
                <a:gd name="T25" fmla="*/ 107 h 204"/>
                <a:gd name="T26" fmla="*/ 63 w 205"/>
                <a:gd name="T27" fmla="*/ 163 h 204"/>
                <a:gd name="T28" fmla="*/ 108 w 205"/>
                <a:gd name="T29" fmla="*/ 39 h 204"/>
                <a:gd name="T30" fmla="*/ 136 w 205"/>
                <a:gd name="T31" fmla="*/ 48 h 204"/>
                <a:gd name="T32" fmla="*/ 146 w 205"/>
                <a:gd name="T33" fmla="*/ 73 h 204"/>
                <a:gd name="T34" fmla="*/ 135 w 205"/>
                <a:gd name="T35" fmla="*/ 95 h 204"/>
                <a:gd name="T36" fmla="*/ 125 w 205"/>
                <a:gd name="T37" fmla="*/ 100 h 204"/>
                <a:gd name="T38" fmla="*/ 138 w 205"/>
                <a:gd name="T39" fmla="*/ 114 h 204"/>
                <a:gd name="T40" fmla="*/ 143 w 205"/>
                <a:gd name="T41" fmla="*/ 138 h 204"/>
                <a:gd name="T42" fmla="*/ 146 w 205"/>
                <a:gd name="T43" fmla="*/ 157 h 204"/>
                <a:gd name="T44" fmla="*/ 128 w 205"/>
                <a:gd name="T45" fmla="*/ 163 h 204"/>
                <a:gd name="T46" fmla="*/ 121 w 205"/>
                <a:gd name="T47" fmla="*/ 135 h 204"/>
                <a:gd name="T48" fmla="*/ 115 w 205"/>
                <a:gd name="T49" fmla="*/ 113 h 204"/>
                <a:gd name="T50" fmla="*/ 99 w 205"/>
                <a:gd name="T51" fmla="*/ 107 h 204"/>
                <a:gd name="T52" fmla="*/ 104 w 205"/>
                <a:gd name="T53" fmla="*/ 90 h 204"/>
                <a:gd name="T54" fmla="*/ 121 w 205"/>
                <a:gd name="T55" fmla="*/ 85 h 204"/>
                <a:gd name="T56" fmla="*/ 126 w 205"/>
                <a:gd name="T57" fmla="*/ 73 h 204"/>
                <a:gd name="T58" fmla="*/ 121 w 205"/>
                <a:gd name="T59" fmla="*/ 62 h 204"/>
                <a:gd name="T60" fmla="*/ 104 w 205"/>
                <a:gd name="T61" fmla="*/ 57 h 204"/>
                <a:gd name="T62" fmla="*/ 81 w 205"/>
                <a:gd name="T63" fmla="*/ 90 h 204"/>
                <a:gd name="T64" fmla="*/ 0 w 205"/>
                <a:gd name="T65" fmla="*/ 103 h 204"/>
                <a:gd name="T66" fmla="*/ 11 w 205"/>
                <a:gd name="T67" fmla="*/ 55 h 204"/>
                <a:gd name="T68" fmla="*/ 40 w 205"/>
                <a:gd name="T69" fmla="*/ 22 h 204"/>
                <a:gd name="T70" fmla="*/ 80 w 205"/>
                <a:gd name="T71" fmla="*/ 3 h 204"/>
                <a:gd name="T72" fmla="*/ 125 w 205"/>
                <a:gd name="T73" fmla="*/ 3 h 204"/>
                <a:gd name="T74" fmla="*/ 166 w 205"/>
                <a:gd name="T75" fmla="*/ 22 h 204"/>
                <a:gd name="T76" fmla="*/ 195 w 205"/>
                <a:gd name="T77" fmla="*/ 55 h 204"/>
                <a:gd name="T78" fmla="*/ 205 w 205"/>
                <a:gd name="T79" fmla="*/ 103 h 204"/>
                <a:gd name="T80" fmla="*/ 195 w 205"/>
                <a:gd name="T81" fmla="*/ 149 h 204"/>
                <a:gd name="T82" fmla="*/ 166 w 205"/>
                <a:gd name="T83" fmla="*/ 183 h 204"/>
                <a:gd name="T84" fmla="*/ 125 w 205"/>
                <a:gd name="T85" fmla="*/ 202 h 204"/>
                <a:gd name="T86" fmla="*/ 80 w 205"/>
                <a:gd name="T87" fmla="*/ 202 h 204"/>
                <a:gd name="T88" fmla="*/ 40 w 205"/>
                <a:gd name="T89" fmla="*/ 183 h 204"/>
                <a:gd name="T90" fmla="*/ 11 w 205"/>
                <a:gd name="T91" fmla="*/ 149 h 204"/>
                <a:gd name="T92" fmla="*/ 0 w 205"/>
                <a:gd name="T93" fmla="*/ 10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5" h="204">
                  <a:moveTo>
                    <a:pt x="185" y="103"/>
                  </a:moveTo>
                  <a:lnTo>
                    <a:pt x="183" y="79"/>
                  </a:lnTo>
                  <a:lnTo>
                    <a:pt x="175" y="59"/>
                  </a:lnTo>
                  <a:lnTo>
                    <a:pt x="163" y="42"/>
                  </a:lnTo>
                  <a:lnTo>
                    <a:pt x="145" y="28"/>
                  </a:lnTo>
                  <a:lnTo>
                    <a:pt x="125" y="20"/>
                  </a:lnTo>
                  <a:lnTo>
                    <a:pt x="103" y="18"/>
                  </a:lnTo>
                  <a:lnTo>
                    <a:pt x="80" y="20"/>
                  </a:lnTo>
                  <a:lnTo>
                    <a:pt x="60" y="28"/>
                  </a:lnTo>
                  <a:lnTo>
                    <a:pt x="44" y="42"/>
                  </a:lnTo>
                  <a:lnTo>
                    <a:pt x="31" y="59"/>
                  </a:lnTo>
                  <a:lnTo>
                    <a:pt x="23" y="79"/>
                  </a:lnTo>
                  <a:lnTo>
                    <a:pt x="20" y="103"/>
                  </a:lnTo>
                  <a:lnTo>
                    <a:pt x="23" y="125"/>
                  </a:lnTo>
                  <a:lnTo>
                    <a:pt x="31" y="147"/>
                  </a:lnTo>
                  <a:lnTo>
                    <a:pt x="44" y="163"/>
                  </a:lnTo>
                  <a:lnTo>
                    <a:pt x="60" y="177"/>
                  </a:lnTo>
                  <a:lnTo>
                    <a:pt x="80" y="184"/>
                  </a:lnTo>
                  <a:lnTo>
                    <a:pt x="103" y="188"/>
                  </a:lnTo>
                  <a:lnTo>
                    <a:pt x="125" y="184"/>
                  </a:lnTo>
                  <a:lnTo>
                    <a:pt x="145" y="177"/>
                  </a:lnTo>
                  <a:lnTo>
                    <a:pt x="163" y="163"/>
                  </a:lnTo>
                  <a:lnTo>
                    <a:pt x="175" y="147"/>
                  </a:lnTo>
                  <a:lnTo>
                    <a:pt x="183" y="125"/>
                  </a:lnTo>
                  <a:lnTo>
                    <a:pt x="185" y="103"/>
                  </a:lnTo>
                  <a:close/>
                  <a:moveTo>
                    <a:pt x="81" y="107"/>
                  </a:moveTo>
                  <a:lnTo>
                    <a:pt x="81" y="163"/>
                  </a:lnTo>
                  <a:lnTo>
                    <a:pt x="63" y="163"/>
                  </a:lnTo>
                  <a:lnTo>
                    <a:pt x="63" y="39"/>
                  </a:lnTo>
                  <a:lnTo>
                    <a:pt x="108" y="39"/>
                  </a:lnTo>
                  <a:lnTo>
                    <a:pt x="125" y="42"/>
                  </a:lnTo>
                  <a:lnTo>
                    <a:pt x="136" y="48"/>
                  </a:lnTo>
                  <a:lnTo>
                    <a:pt x="144" y="59"/>
                  </a:lnTo>
                  <a:lnTo>
                    <a:pt x="146" y="73"/>
                  </a:lnTo>
                  <a:lnTo>
                    <a:pt x="143" y="85"/>
                  </a:lnTo>
                  <a:lnTo>
                    <a:pt x="135" y="95"/>
                  </a:lnTo>
                  <a:lnTo>
                    <a:pt x="125" y="99"/>
                  </a:lnTo>
                  <a:lnTo>
                    <a:pt x="125" y="100"/>
                  </a:lnTo>
                  <a:lnTo>
                    <a:pt x="133" y="104"/>
                  </a:lnTo>
                  <a:lnTo>
                    <a:pt x="138" y="114"/>
                  </a:lnTo>
                  <a:lnTo>
                    <a:pt x="141" y="128"/>
                  </a:lnTo>
                  <a:lnTo>
                    <a:pt x="143" y="138"/>
                  </a:lnTo>
                  <a:lnTo>
                    <a:pt x="144" y="148"/>
                  </a:lnTo>
                  <a:lnTo>
                    <a:pt x="146" y="157"/>
                  </a:lnTo>
                  <a:lnTo>
                    <a:pt x="149" y="163"/>
                  </a:lnTo>
                  <a:lnTo>
                    <a:pt x="128" y="163"/>
                  </a:lnTo>
                  <a:lnTo>
                    <a:pt x="124" y="149"/>
                  </a:lnTo>
                  <a:lnTo>
                    <a:pt x="121" y="135"/>
                  </a:lnTo>
                  <a:lnTo>
                    <a:pt x="119" y="120"/>
                  </a:lnTo>
                  <a:lnTo>
                    <a:pt x="115" y="113"/>
                  </a:lnTo>
                  <a:lnTo>
                    <a:pt x="109" y="108"/>
                  </a:lnTo>
                  <a:lnTo>
                    <a:pt x="99" y="107"/>
                  </a:lnTo>
                  <a:lnTo>
                    <a:pt x="81" y="107"/>
                  </a:lnTo>
                  <a:close/>
                  <a:moveTo>
                    <a:pt x="104" y="90"/>
                  </a:moveTo>
                  <a:lnTo>
                    <a:pt x="114" y="89"/>
                  </a:lnTo>
                  <a:lnTo>
                    <a:pt x="121" y="85"/>
                  </a:lnTo>
                  <a:lnTo>
                    <a:pt x="125" y="79"/>
                  </a:lnTo>
                  <a:lnTo>
                    <a:pt x="126" y="73"/>
                  </a:lnTo>
                  <a:lnTo>
                    <a:pt x="125" y="67"/>
                  </a:lnTo>
                  <a:lnTo>
                    <a:pt x="121" y="62"/>
                  </a:lnTo>
                  <a:lnTo>
                    <a:pt x="114" y="58"/>
                  </a:lnTo>
                  <a:lnTo>
                    <a:pt x="104" y="57"/>
                  </a:lnTo>
                  <a:lnTo>
                    <a:pt x="81" y="57"/>
                  </a:lnTo>
                  <a:lnTo>
                    <a:pt x="81" y="90"/>
                  </a:lnTo>
                  <a:lnTo>
                    <a:pt x="104" y="90"/>
                  </a:lnTo>
                  <a:close/>
                  <a:moveTo>
                    <a:pt x="0" y="103"/>
                  </a:moveTo>
                  <a:lnTo>
                    <a:pt x="3" y="78"/>
                  </a:lnTo>
                  <a:lnTo>
                    <a:pt x="11" y="55"/>
                  </a:lnTo>
                  <a:lnTo>
                    <a:pt x="24" y="37"/>
                  </a:lnTo>
                  <a:lnTo>
                    <a:pt x="40" y="22"/>
                  </a:lnTo>
                  <a:lnTo>
                    <a:pt x="59" y="10"/>
                  </a:lnTo>
                  <a:lnTo>
                    <a:pt x="80" y="3"/>
                  </a:lnTo>
                  <a:lnTo>
                    <a:pt x="103" y="0"/>
                  </a:lnTo>
                  <a:lnTo>
                    <a:pt x="125" y="3"/>
                  </a:lnTo>
                  <a:lnTo>
                    <a:pt x="146" y="10"/>
                  </a:lnTo>
                  <a:lnTo>
                    <a:pt x="166" y="22"/>
                  </a:lnTo>
                  <a:lnTo>
                    <a:pt x="183" y="37"/>
                  </a:lnTo>
                  <a:lnTo>
                    <a:pt x="195" y="55"/>
                  </a:lnTo>
                  <a:lnTo>
                    <a:pt x="202" y="78"/>
                  </a:lnTo>
                  <a:lnTo>
                    <a:pt x="205" y="103"/>
                  </a:lnTo>
                  <a:lnTo>
                    <a:pt x="202" y="127"/>
                  </a:lnTo>
                  <a:lnTo>
                    <a:pt x="195" y="149"/>
                  </a:lnTo>
                  <a:lnTo>
                    <a:pt x="183" y="168"/>
                  </a:lnTo>
                  <a:lnTo>
                    <a:pt x="166" y="183"/>
                  </a:lnTo>
                  <a:lnTo>
                    <a:pt x="146" y="194"/>
                  </a:lnTo>
                  <a:lnTo>
                    <a:pt x="125" y="202"/>
                  </a:lnTo>
                  <a:lnTo>
                    <a:pt x="103" y="204"/>
                  </a:lnTo>
                  <a:lnTo>
                    <a:pt x="80" y="202"/>
                  </a:lnTo>
                  <a:lnTo>
                    <a:pt x="59" y="194"/>
                  </a:lnTo>
                  <a:lnTo>
                    <a:pt x="40" y="183"/>
                  </a:lnTo>
                  <a:lnTo>
                    <a:pt x="24" y="168"/>
                  </a:lnTo>
                  <a:lnTo>
                    <a:pt x="11" y="149"/>
                  </a:lnTo>
                  <a:lnTo>
                    <a:pt x="3" y="127"/>
                  </a:lnTo>
                  <a:lnTo>
                    <a:pt x="0" y="10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7" name="Freeform 55"/>
            <p:cNvSpPr>
              <a:spLocks noEditPoints="1"/>
            </p:cNvSpPr>
            <p:nvPr userDrawn="1"/>
          </p:nvSpPr>
          <p:spPr bwMode="auto">
            <a:xfrm>
              <a:off x="720725" y="554038"/>
              <a:ext cx="938213" cy="279400"/>
            </a:xfrm>
            <a:custGeom>
              <a:avLst/>
              <a:gdLst>
                <a:gd name="T0" fmla="*/ 2561 w 2952"/>
                <a:gd name="T1" fmla="*/ 410 h 881"/>
                <a:gd name="T2" fmla="*/ 2169 w 2952"/>
                <a:gd name="T3" fmla="*/ 221 h 881"/>
                <a:gd name="T4" fmla="*/ 1469 w 2952"/>
                <a:gd name="T5" fmla="*/ 347 h 881"/>
                <a:gd name="T6" fmla="*/ 1367 w 2952"/>
                <a:gd name="T7" fmla="*/ 286 h 881"/>
                <a:gd name="T8" fmla="*/ 1224 w 2952"/>
                <a:gd name="T9" fmla="*/ 292 h 881"/>
                <a:gd name="T10" fmla="*/ 1096 w 2952"/>
                <a:gd name="T11" fmla="*/ 381 h 881"/>
                <a:gd name="T12" fmla="*/ 1027 w 2952"/>
                <a:gd name="T13" fmla="*/ 445 h 881"/>
                <a:gd name="T14" fmla="*/ 920 w 2952"/>
                <a:gd name="T15" fmla="*/ 322 h 881"/>
                <a:gd name="T16" fmla="*/ 749 w 2952"/>
                <a:gd name="T17" fmla="*/ 277 h 881"/>
                <a:gd name="T18" fmla="*/ 568 w 2952"/>
                <a:gd name="T19" fmla="*/ 327 h 881"/>
                <a:gd name="T20" fmla="*/ 480 w 2952"/>
                <a:gd name="T21" fmla="*/ 310 h 881"/>
                <a:gd name="T22" fmla="*/ 503 w 2952"/>
                <a:gd name="T23" fmla="*/ 0 h 881"/>
                <a:gd name="T24" fmla="*/ 226 w 2952"/>
                <a:gd name="T25" fmla="*/ 492 h 881"/>
                <a:gd name="T26" fmla="*/ 445 w 2952"/>
                <a:gd name="T27" fmla="*/ 623 h 881"/>
                <a:gd name="T28" fmla="*/ 516 w 2952"/>
                <a:gd name="T29" fmla="*/ 779 h 881"/>
                <a:gd name="T30" fmla="*/ 659 w 2952"/>
                <a:gd name="T31" fmla="*/ 867 h 881"/>
                <a:gd name="T32" fmla="*/ 839 w 2952"/>
                <a:gd name="T33" fmla="*/ 868 h 881"/>
                <a:gd name="T34" fmla="*/ 975 w 2952"/>
                <a:gd name="T35" fmla="*/ 791 h 881"/>
                <a:gd name="T36" fmla="*/ 848 w 2952"/>
                <a:gd name="T37" fmla="*/ 686 h 881"/>
                <a:gd name="T38" fmla="*/ 793 w 2952"/>
                <a:gd name="T39" fmla="*/ 729 h 881"/>
                <a:gd name="T40" fmla="*/ 701 w 2952"/>
                <a:gd name="T41" fmla="*/ 722 h 881"/>
                <a:gd name="T42" fmla="*/ 639 w 2952"/>
                <a:gd name="T43" fmla="*/ 644 h 881"/>
                <a:gd name="T44" fmla="*/ 1052 w 2952"/>
                <a:gd name="T45" fmla="*/ 699 h 881"/>
                <a:gd name="T46" fmla="*/ 1150 w 2952"/>
                <a:gd name="T47" fmla="*/ 829 h 881"/>
                <a:gd name="T48" fmla="*/ 1309 w 2952"/>
                <a:gd name="T49" fmla="*/ 881 h 881"/>
                <a:gd name="T50" fmla="*/ 1426 w 2952"/>
                <a:gd name="T51" fmla="*/ 842 h 881"/>
                <a:gd name="T52" fmla="*/ 1471 w 2952"/>
                <a:gd name="T53" fmla="*/ 851 h 881"/>
                <a:gd name="T54" fmla="*/ 2952 w 2952"/>
                <a:gd name="T55" fmla="*/ 851 h 881"/>
                <a:gd name="T56" fmla="*/ 664 w 2952"/>
                <a:gd name="T57" fmla="*/ 448 h 881"/>
                <a:gd name="T58" fmla="*/ 749 w 2952"/>
                <a:gd name="T59" fmla="*/ 406 h 881"/>
                <a:gd name="T60" fmla="*/ 838 w 2952"/>
                <a:gd name="T61" fmla="*/ 447 h 881"/>
                <a:gd name="T62" fmla="*/ 843 w 2952"/>
                <a:gd name="T63" fmla="*/ 495 h 881"/>
                <a:gd name="T64" fmla="*/ 752 w 2952"/>
                <a:gd name="T65" fmla="*/ 495 h 881"/>
                <a:gd name="T66" fmla="*/ 643 w 2952"/>
                <a:gd name="T67" fmla="*/ 495 h 881"/>
                <a:gd name="T68" fmla="*/ 1280 w 2952"/>
                <a:gd name="T69" fmla="*/ 696 h 881"/>
                <a:gd name="T70" fmla="*/ 1234 w 2952"/>
                <a:gd name="T71" fmla="*/ 607 h 881"/>
                <a:gd name="T72" fmla="*/ 1245 w 2952"/>
                <a:gd name="T73" fmla="*/ 508 h 881"/>
                <a:gd name="T74" fmla="*/ 1304 w 2952"/>
                <a:gd name="T75" fmla="*/ 441 h 881"/>
                <a:gd name="T76" fmla="*/ 1399 w 2952"/>
                <a:gd name="T77" fmla="*/ 441 h 881"/>
                <a:gd name="T78" fmla="*/ 1454 w 2952"/>
                <a:gd name="T79" fmla="*/ 508 h 881"/>
                <a:gd name="T80" fmla="*/ 1464 w 2952"/>
                <a:gd name="T81" fmla="*/ 605 h 881"/>
                <a:gd name="T82" fmla="*/ 1431 w 2952"/>
                <a:gd name="T83" fmla="*/ 686 h 881"/>
                <a:gd name="T84" fmla="*/ 1350 w 2952"/>
                <a:gd name="T85" fmla="*/ 721 h 881"/>
                <a:gd name="T86" fmla="*/ 2128 w 2952"/>
                <a:gd name="T87" fmla="*/ 41 h 881"/>
                <a:gd name="T88" fmla="*/ 2124 w 2952"/>
                <a:gd name="T89" fmla="*/ 336 h 881"/>
                <a:gd name="T90" fmla="*/ 2124 w 2952"/>
                <a:gd name="T91" fmla="*/ 672 h 881"/>
                <a:gd name="T92" fmla="*/ 2172 w 2952"/>
                <a:gd name="T93" fmla="*/ 513 h 881"/>
                <a:gd name="T94" fmla="*/ 2172 w 2952"/>
                <a:gd name="T95" fmla="*/ 626 h 881"/>
                <a:gd name="T96" fmla="*/ 2255 w 2952"/>
                <a:gd name="T97" fmla="*/ 809 h 881"/>
                <a:gd name="T98" fmla="*/ 2561 w 2952"/>
                <a:gd name="T99" fmla="*/ 472 h 881"/>
                <a:gd name="T100" fmla="*/ 2860 w 2952"/>
                <a:gd name="T101" fmla="*/ 80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52" h="881">
                  <a:moveTo>
                    <a:pt x="2704" y="572"/>
                  </a:moveTo>
                  <a:lnTo>
                    <a:pt x="2950" y="295"/>
                  </a:lnTo>
                  <a:lnTo>
                    <a:pt x="2661" y="295"/>
                  </a:lnTo>
                  <a:lnTo>
                    <a:pt x="2561" y="410"/>
                  </a:lnTo>
                  <a:lnTo>
                    <a:pt x="2458" y="295"/>
                  </a:lnTo>
                  <a:lnTo>
                    <a:pt x="1909" y="295"/>
                  </a:lnTo>
                  <a:lnTo>
                    <a:pt x="1909" y="221"/>
                  </a:lnTo>
                  <a:lnTo>
                    <a:pt x="2169" y="221"/>
                  </a:lnTo>
                  <a:lnTo>
                    <a:pt x="2169" y="0"/>
                  </a:lnTo>
                  <a:lnTo>
                    <a:pt x="1471" y="0"/>
                  </a:lnTo>
                  <a:lnTo>
                    <a:pt x="1471" y="347"/>
                  </a:lnTo>
                  <a:lnTo>
                    <a:pt x="1469" y="347"/>
                  </a:lnTo>
                  <a:lnTo>
                    <a:pt x="1446" y="325"/>
                  </a:lnTo>
                  <a:lnTo>
                    <a:pt x="1421" y="307"/>
                  </a:lnTo>
                  <a:lnTo>
                    <a:pt x="1395" y="295"/>
                  </a:lnTo>
                  <a:lnTo>
                    <a:pt x="1367" y="286"/>
                  </a:lnTo>
                  <a:lnTo>
                    <a:pt x="1337" y="281"/>
                  </a:lnTo>
                  <a:lnTo>
                    <a:pt x="1306" y="280"/>
                  </a:lnTo>
                  <a:lnTo>
                    <a:pt x="1264" y="282"/>
                  </a:lnTo>
                  <a:lnTo>
                    <a:pt x="1224" y="292"/>
                  </a:lnTo>
                  <a:lnTo>
                    <a:pt x="1186" y="307"/>
                  </a:lnTo>
                  <a:lnTo>
                    <a:pt x="1154" y="327"/>
                  </a:lnTo>
                  <a:lnTo>
                    <a:pt x="1123" y="352"/>
                  </a:lnTo>
                  <a:lnTo>
                    <a:pt x="1096" y="381"/>
                  </a:lnTo>
                  <a:lnTo>
                    <a:pt x="1074" y="413"/>
                  </a:lnTo>
                  <a:lnTo>
                    <a:pt x="1055" y="448"/>
                  </a:lnTo>
                  <a:lnTo>
                    <a:pt x="1042" y="487"/>
                  </a:lnTo>
                  <a:lnTo>
                    <a:pt x="1027" y="445"/>
                  </a:lnTo>
                  <a:lnTo>
                    <a:pt x="1007" y="407"/>
                  </a:lnTo>
                  <a:lnTo>
                    <a:pt x="983" y="375"/>
                  </a:lnTo>
                  <a:lnTo>
                    <a:pt x="954" y="346"/>
                  </a:lnTo>
                  <a:lnTo>
                    <a:pt x="920" y="322"/>
                  </a:lnTo>
                  <a:lnTo>
                    <a:pt x="884" y="302"/>
                  </a:lnTo>
                  <a:lnTo>
                    <a:pt x="843" y="289"/>
                  </a:lnTo>
                  <a:lnTo>
                    <a:pt x="798" y="280"/>
                  </a:lnTo>
                  <a:lnTo>
                    <a:pt x="749" y="277"/>
                  </a:lnTo>
                  <a:lnTo>
                    <a:pt x="699" y="280"/>
                  </a:lnTo>
                  <a:lnTo>
                    <a:pt x="652" y="290"/>
                  </a:lnTo>
                  <a:lnTo>
                    <a:pt x="608" y="306"/>
                  </a:lnTo>
                  <a:lnTo>
                    <a:pt x="568" y="327"/>
                  </a:lnTo>
                  <a:lnTo>
                    <a:pt x="534" y="354"/>
                  </a:lnTo>
                  <a:lnTo>
                    <a:pt x="505" y="386"/>
                  </a:lnTo>
                  <a:lnTo>
                    <a:pt x="480" y="422"/>
                  </a:lnTo>
                  <a:lnTo>
                    <a:pt x="480" y="310"/>
                  </a:lnTo>
                  <a:lnTo>
                    <a:pt x="226" y="310"/>
                  </a:lnTo>
                  <a:lnTo>
                    <a:pt x="226" y="189"/>
                  </a:lnTo>
                  <a:lnTo>
                    <a:pt x="503" y="189"/>
                  </a:lnTo>
                  <a:lnTo>
                    <a:pt x="503" y="0"/>
                  </a:lnTo>
                  <a:lnTo>
                    <a:pt x="0" y="0"/>
                  </a:lnTo>
                  <a:lnTo>
                    <a:pt x="0" y="851"/>
                  </a:lnTo>
                  <a:lnTo>
                    <a:pt x="226" y="851"/>
                  </a:lnTo>
                  <a:lnTo>
                    <a:pt x="226" y="492"/>
                  </a:lnTo>
                  <a:lnTo>
                    <a:pt x="452" y="492"/>
                  </a:lnTo>
                  <a:lnTo>
                    <a:pt x="445" y="533"/>
                  </a:lnTo>
                  <a:lnTo>
                    <a:pt x="441" y="577"/>
                  </a:lnTo>
                  <a:lnTo>
                    <a:pt x="445" y="623"/>
                  </a:lnTo>
                  <a:lnTo>
                    <a:pt x="455" y="668"/>
                  </a:lnTo>
                  <a:lnTo>
                    <a:pt x="470" y="708"/>
                  </a:lnTo>
                  <a:lnTo>
                    <a:pt x="491" y="746"/>
                  </a:lnTo>
                  <a:lnTo>
                    <a:pt x="516" y="779"/>
                  </a:lnTo>
                  <a:lnTo>
                    <a:pt x="546" y="808"/>
                  </a:lnTo>
                  <a:lnTo>
                    <a:pt x="581" y="833"/>
                  </a:lnTo>
                  <a:lnTo>
                    <a:pt x="618" y="852"/>
                  </a:lnTo>
                  <a:lnTo>
                    <a:pt x="659" y="867"/>
                  </a:lnTo>
                  <a:lnTo>
                    <a:pt x="703" y="876"/>
                  </a:lnTo>
                  <a:lnTo>
                    <a:pt x="749" y="878"/>
                  </a:lnTo>
                  <a:lnTo>
                    <a:pt x="797" y="876"/>
                  </a:lnTo>
                  <a:lnTo>
                    <a:pt x="839" y="868"/>
                  </a:lnTo>
                  <a:lnTo>
                    <a:pt x="879" y="857"/>
                  </a:lnTo>
                  <a:lnTo>
                    <a:pt x="914" y="839"/>
                  </a:lnTo>
                  <a:lnTo>
                    <a:pt x="947" y="817"/>
                  </a:lnTo>
                  <a:lnTo>
                    <a:pt x="975" y="791"/>
                  </a:lnTo>
                  <a:lnTo>
                    <a:pt x="1002" y="761"/>
                  </a:lnTo>
                  <a:lnTo>
                    <a:pt x="1023" y="726"/>
                  </a:lnTo>
                  <a:lnTo>
                    <a:pt x="1042" y="686"/>
                  </a:lnTo>
                  <a:lnTo>
                    <a:pt x="848" y="686"/>
                  </a:lnTo>
                  <a:lnTo>
                    <a:pt x="835" y="702"/>
                  </a:lnTo>
                  <a:lnTo>
                    <a:pt x="823" y="714"/>
                  </a:lnTo>
                  <a:lnTo>
                    <a:pt x="809" y="724"/>
                  </a:lnTo>
                  <a:lnTo>
                    <a:pt x="793" y="729"/>
                  </a:lnTo>
                  <a:lnTo>
                    <a:pt x="773" y="733"/>
                  </a:lnTo>
                  <a:lnTo>
                    <a:pt x="749" y="734"/>
                  </a:lnTo>
                  <a:lnTo>
                    <a:pt x="724" y="731"/>
                  </a:lnTo>
                  <a:lnTo>
                    <a:pt x="701" y="722"/>
                  </a:lnTo>
                  <a:lnTo>
                    <a:pt x="679" y="708"/>
                  </a:lnTo>
                  <a:lnTo>
                    <a:pt x="662" y="691"/>
                  </a:lnTo>
                  <a:lnTo>
                    <a:pt x="648" y="669"/>
                  </a:lnTo>
                  <a:lnTo>
                    <a:pt x="639" y="644"/>
                  </a:lnTo>
                  <a:lnTo>
                    <a:pt x="637" y="618"/>
                  </a:lnTo>
                  <a:lnTo>
                    <a:pt x="1032" y="618"/>
                  </a:lnTo>
                  <a:lnTo>
                    <a:pt x="1039" y="661"/>
                  </a:lnTo>
                  <a:lnTo>
                    <a:pt x="1052" y="699"/>
                  </a:lnTo>
                  <a:lnTo>
                    <a:pt x="1070" y="737"/>
                  </a:lnTo>
                  <a:lnTo>
                    <a:pt x="1093" y="772"/>
                  </a:lnTo>
                  <a:lnTo>
                    <a:pt x="1120" y="803"/>
                  </a:lnTo>
                  <a:lnTo>
                    <a:pt x="1150" y="829"/>
                  </a:lnTo>
                  <a:lnTo>
                    <a:pt x="1185" y="851"/>
                  </a:lnTo>
                  <a:lnTo>
                    <a:pt x="1224" y="867"/>
                  </a:lnTo>
                  <a:lnTo>
                    <a:pt x="1264" y="877"/>
                  </a:lnTo>
                  <a:lnTo>
                    <a:pt x="1309" y="881"/>
                  </a:lnTo>
                  <a:lnTo>
                    <a:pt x="1340" y="878"/>
                  </a:lnTo>
                  <a:lnTo>
                    <a:pt x="1371" y="871"/>
                  </a:lnTo>
                  <a:lnTo>
                    <a:pt x="1400" y="858"/>
                  </a:lnTo>
                  <a:lnTo>
                    <a:pt x="1426" y="842"/>
                  </a:lnTo>
                  <a:lnTo>
                    <a:pt x="1449" y="821"/>
                  </a:lnTo>
                  <a:lnTo>
                    <a:pt x="1469" y="796"/>
                  </a:lnTo>
                  <a:lnTo>
                    <a:pt x="1471" y="796"/>
                  </a:lnTo>
                  <a:lnTo>
                    <a:pt x="1471" y="851"/>
                  </a:lnTo>
                  <a:lnTo>
                    <a:pt x="2450" y="851"/>
                  </a:lnTo>
                  <a:lnTo>
                    <a:pt x="2553" y="734"/>
                  </a:lnTo>
                  <a:lnTo>
                    <a:pt x="2655" y="851"/>
                  </a:lnTo>
                  <a:lnTo>
                    <a:pt x="2952" y="851"/>
                  </a:lnTo>
                  <a:lnTo>
                    <a:pt x="2704" y="572"/>
                  </a:lnTo>
                  <a:close/>
                  <a:moveTo>
                    <a:pt x="643" y="495"/>
                  </a:moveTo>
                  <a:lnTo>
                    <a:pt x="652" y="470"/>
                  </a:lnTo>
                  <a:lnTo>
                    <a:pt x="664" y="448"/>
                  </a:lnTo>
                  <a:lnTo>
                    <a:pt x="682" y="430"/>
                  </a:lnTo>
                  <a:lnTo>
                    <a:pt x="702" y="417"/>
                  </a:lnTo>
                  <a:lnTo>
                    <a:pt x="724" y="408"/>
                  </a:lnTo>
                  <a:lnTo>
                    <a:pt x="749" y="406"/>
                  </a:lnTo>
                  <a:lnTo>
                    <a:pt x="777" y="408"/>
                  </a:lnTo>
                  <a:lnTo>
                    <a:pt x="800" y="417"/>
                  </a:lnTo>
                  <a:lnTo>
                    <a:pt x="822" y="430"/>
                  </a:lnTo>
                  <a:lnTo>
                    <a:pt x="838" y="447"/>
                  </a:lnTo>
                  <a:lnTo>
                    <a:pt x="850" y="470"/>
                  </a:lnTo>
                  <a:lnTo>
                    <a:pt x="858" y="495"/>
                  </a:lnTo>
                  <a:lnTo>
                    <a:pt x="854" y="495"/>
                  </a:lnTo>
                  <a:lnTo>
                    <a:pt x="843" y="495"/>
                  </a:lnTo>
                  <a:lnTo>
                    <a:pt x="825" y="495"/>
                  </a:lnTo>
                  <a:lnTo>
                    <a:pt x="804" y="495"/>
                  </a:lnTo>
                  <a:lnTo>
                    <a:pt x="779" y="495"/>
                  </a:lnTo>
                  <a:lnTo>
                    <a:pt x="752" y="495"/>
                  </a:lnTo>
                  <a:lnTo>
                    <a:pt x="677" y="495"/>
                  </a:lnTo>
                  <a:lnTo>
                    <a:pt x="659" y="495"/>
                  </a:lnTo>
                  <a:lnTo>
                    <a:pt x="647" y="495"/>
                  </a:lnTo>
                  <a:lnTo>
                    <a:pt x="643" y="495"/>
                  </a:lnTo>
                  <a:close/>
                  <a:moveTo>
                    <a:pt x="1350" y="721"/>
                  </a:moveTo>
                  <a:lnTo>
                    <a:pt x="1324" y="717"/>
                  </a:lnTo>
                  <a:lnTo>
                    <a:pt x="1301" y="709"/>
                  </a:lnTo>
                  <a:lnTo>
                    <a:pt x="1280" y="696"/>
                  </a:lnTo>
                  <a:lnTo>
                    <a:pt x="1264" y="677"/>
                  </a:lnTo>
                  <a:lnTo>
                    <a:pt x="1250" y="657"/>
                  </a:lnTo>
                  <a:lnTo>
                    <a:pt x="1240" y="633"/>
                  </a:lnTo>
                  <a:lnTo>
                    <a:pt x="1234" y="607"/>
                  </a:lnTo>
                  <a:lnTo>
                    <a:pt x="1231" y="581"/>
                  </a:lnTo>
                  <a:lnTo>
                    <a:pt x="1233" y="556"/>
                  </a:lnTo>
                  <a:lnTo>
                    <a:pt x="1238" y="531"/>
                  </a:lnTo>
                  <a:lnTo>
                    <a:pt x="1245" y="508"/>
                  </a:lnTo>
                  <a:lnTo>
                    <a:pt x="1255" y="487"/>
                  </a:lnTo>
                  <a:lnTo>
                    <a:pt x="1269" y="468"/>
                  </a:lnTo>
                  <a:lnTo>
                    <a:pt x="1284" y="453"/>
                  </a:lnTo>
                  <a:lnTo>
                    <a:pt x="1304" y="441"/>
                  </a:lnTo>
                  <a:lnTo>
                    <a:pt x="1325" y="433"/>
                  </a:lnTo>
                  <a:lnTo>
                    <a:pt x="1350" y="431"/>
                  </a:lnTo>
                  <a:lnTo>
                    <a:pt x="1376" y="433"/>
                  </a:lnTo>
                  <a:lnTo>
                    <a:pt x="1399" y="441"/>
                  </a:lnTo>
                  <a:lnTo>
                    <a:pt x="1417" y="453"/>
                  </a:lnTo>
                  <a:lnTo>
                    <a:pt x="1432" y="468"/>
                  </a:lnTo>
                  <a:lnTo>
                    <a:pt x="1445" y="487"/>
                  </a:lnTo>
                  <a:lnTo>
                    <a:pt x="1454" y="508"/>
                  </a:lnTo>
                  <a:lnTo>
                    <a:pt x="1460" y="531"/>
                  </a:lnTo>
                  <a:lnTo>
                    <a:pt x="1465" y="556"/>
                  </a:lnTo>
                  <a:lnTo>
                    <a:pt x="1465" y="581"/>
                  </a:lnTo>
                  <a:lnTo>
                    <a:pt x="1464" y="605"/>
                  </a:lnTo>
                  <a:lnTo>
                    <a:pt x="1460" y="628"/>
                  </a:lnTo>
                  <a:lnTo>
                    <a:pt x="1454" y="649"/>
                  </a:lnTo>
                  <a:lnTo>
                    <a:pt x="1444" y="669"/>
                  </a:lnTo>
                  <a:lnTo>
                    <a:pt x="1431" y="686"/>
                  </a:lnTo>
                  <a:lnTo>
                    <a:pt x="1416" y="701"/>
                  </a:lnTo>
                  <a:lnTo>
                    <a:pt x="1397" y="712"/>
                  </a:lnTo>
                  <a:lnTo>
                    <a:pt x="1375" y="718"/>
                  </a:lnTo>
                  <a:lnTo>
                    <a:pt x="1350" y="721"/>
                  </a:lnTo>
                  <a:close/>
                  <a:moveTo>
                    <a:pt x="2124" y="809"/>
                  </a:moveTo>
                  <a:lnTo>
                    <a:pt x="1690" y="809"/>
                  </a:lnTo>
                  <a:lnTo>
                    <a:pt x="1690" y="41"/>
                  </a:lnTo>
                  <a:lnTo>
                    <a:pt x="2128" y="41"/>
                  </a:lnTo>
                  <a:lnTo>
                    <a:pt x="2128" y="180"/>
                  </a:lnTo>
                  <a:lnTo>
                    <a:pt x="1868" y="180"/>
                  </a:lnTo>
                  <a:lnTo>
                    <a:pt x="1868" y="336"/>
                  </a:lnTo>
                  <a:lnTo>
                    <a:pt x="2124" y="336"/>
                  </a:lnTo>
                  <a:lnTo>
                    <a:pt x="2124" y="466"/>
                  </a:lnTo>
                  <a:lnTo>
                    <a:pt x="1866" y="466"/>
                  </a:lnTo>
                  <a:lnTo>
                    <a:pt x="1866" y="672"/>
                  </a:lnTo>
                  <a:lnTo>
                    <a:pt x="2124" y="672"/>
                  </a:lnTo>
                  <a:lnTo>
                    <a:pt x="2124" y="809"/>
                  </a:lnTo>
                  <a:close/>
                  <a:moveTo>
                    <a:pt x="1913" y="626"/>
                  </a:moveTo>
                  <a:lnTo>
                    <a:pt x="1913" y="513"/>
                  </a:lnTo>
                  <a:lnTo>
                    <a:pt x="2172" y="513"/>
                  </a:lnTo>
                  <a:lnTo>
                    <a:pt x="2172" y="310"/>
                  </a:lnTo>
                  <a:lnTo>
                    <a:pt x="2405" y="572"/>
                  </a:lnTo>
                  <a:lnTo>
                    <a:pt x="2172" y="836"/>
                  </a:lnTo>
                  <a:lnTo>
                    <a:pt x="2172" y="626"/>
                  </a:lnTo>
                  <a:lnTo>
                    <a:pt x="1913" y="626"/>
                  </a:lnTo>
                  <a:close/>
                  <a:moveTo>
                    <a:pt x="2551" y="673"/>
                  </a:moveTo>
                  <a:lnTo>
                    <a:pt x="2431" y="809"/>
                  </a:lnTo>
                  <a:lnTo>
                    <a:pt x="2255" y="809"/>
                  </a:lnTo>
                  <a:lnTo>
                    <a:pt x="2466" y="572"/>
                  </a:lnTo>
                  <a:lnTo>
                    <a:pt x="2255" y="336"/>
                  </a:lnTo>
                  <a:lnTo>
                    <a:pt x="2439" y="336"/>
                  </a:lnTo>
                  <a:lnTo>
                    <a:pt x="2561" y="472"/>
                  </a:lnTo>
                  <a:lnTo>
                    <a:pt x="2680" y="336"/>
                  </a:lnTo>
                  <a:lnTo>
                    <a:pt x="2857" y="336"/>
                  </a:lnTo>
                  <a:lnTo>
                    <a:pt x="2648" y="572"/>
                  </a:lnTo>
                  <a:lnTo>
                    <a:pt x="2860" y="809"/>
                  </a:lnTo>
                  <a:lnTo>
                    <a:pt x="2674" y="809"/>
                  </a:lnTo>
                  <a:lnTo>
                    <a:pt x="2551" y="6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8" name="Freeform 56"/>
            <p:cNvSpPr>
              <a:spLocks/>
            </p:cNvSpPr>
            <p:nvPr userDrawn="1"/>
          </p:nvSpPr>
          <p:spPr bwMode="auto">
            <a:xfrm>
              <a:off x="1257300" y="862013"/>
              <a:ext cx="52388" cy="96838"/>
            </a:xfrm>
            <a:custGeom>
              <a:avLst/>
              <a:gdLst>
                <a:gd name="T0" fmla="*/ 29 w 165"/>
                <a:gd name="T1" fmla="*/ 23 h 306"/>
                <a:gd name="T2" fmla="*/ 29 w 165"/>
                <a:gd name="T3" fmla="*/ 137 h 306"/>
                <a:gd name="T4" fmla="*/ 159 w 165"/>
                <a:gd name="T5" fmla="*/ 137 h 306"/>
                <a:gd name="T6" fmla="*/ 159 w 165"/>
                <a:gd name="T7" fmla="*/ 159 h 306"/>
                <a:gd name="T8" fmla="*/ 29 w 165"/>
                <a:gd name="T9" fmla="*/ 159 h 306"/>
                <a:gd name="T10" fmla="*/ 29 w 165"/>
                <a:gd name="T11" fmla="*/ 306 h 306"/>
                <a:gd name="T12" fmla="*/ 0 w 165"/>
                <a:gd name="T13" fmla="*/ 306 h 306"/>
                <a:gd name="T14" fmla="*/ 0 w 165"/>
                <a:gd name="T15" fmla="*/ 0 h 306"/>
                <a:gd name="T16" fmla="*/ 165 w 165"/>
                <a:gd name="T17" fmla="*/ 0 h 306"/>
                <a:gd name="T18" fmla="*/ 165 w 165"/>
                <a:gd name="T19" fmla="*/ 23 h 306"/>
                <a:gd name="T20" fmla="*/ 29 w 165"/>
                <a:gd name="T21" fmla="*/ 2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5" h="306">
                  <a:moveTo>
                    <a:pt x="29" y="23"/>
                  </a:moveTo>
                  <a:lnTo>
                    <a:pt x="29" y="137"/>
                  </a:lnTo>
                  <a:lnTo>
                    <a:pt x="159" y="137"/>
                  </a:lnTo>
                  <a:lnTo>
                    <a:pt x="159" y="159"/>
                  </a:lnTo>
                  <a:lnTo>
                    <a:pt x="29" y="159"/>
                  </a:lnTo>
                  <a:lnTo>
                    <a:pt x="29" y="306"/>
                  </a:lnTo>
                  <a:lnTo>
                    <a:pt x="0" y="306"/>
                  </a:lnTo>
                  <a:lnTo>
                    <a:pt x="0" y="0"/>
                  </a:lnTo>
                  <a:lnTo>
                    <a:pt x="165" y="0"/>
                  </a:lnTo>
                  <a:lnTo>
                    <a:pt x="165" y="23"/>
                  </a:lnTo>
                  <a:lnTo>
                    <a:pt x="29" y="2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29" name="Freeform 57"/>
            <p:cNvSpPr>
              <a:spLocks/>
            </p:cNvSpPr>
            <p:nvPr userDrawn="1"/>
          </p:nvSpPr>
          <p:spPr bwMode="auto">
            <a:xfrm>
              <a:off x="1319213" y="889001"/>
              <a:ext cx="31750" cy="69850"/>
            </a:xfrm>
            <a:custGeom>
              <a:avLst/>
              <a:gdLst>
                <a:gd name="T0" fmla="*/ 83 w 100"/>
                <a:gd name="T1" fmla="*/ 25 h 218"/>
                <a:gd name="T2" fmla="*/ 67 w 100"/>
                <a:gd name="T3" fmla="*/ 26 h 218"/>
                <a:gd name="T4" fmla="*/ 53 w 100"/>
                <a:gd name="T5" fmla="*/ 32 h 218"/>
                <a:gd name="T6" fmla="*/ 43 w 100"/>
                <a:gd name="T7" fmla="*/ 41 h 218"/>
                <a:gd name="T8" fmla="*/ 36 w 100"/>
                <a:gd name="T9" fmla="*/ 54 h 218"/>
                <a:gd name="T10" fmla="*/ 31 w 100"/>
                <a:gd name="T11" fmla="*/ 66 h 218"/>
                <a:gd name="T12" fmla="*/ 27 w 100"/>
                <a:gd name="T13" fmla="*/ 81 h 218"/>
                <a:gd name="T14" fmla="*/ 26 w 100"/>
                <a:gd name="T15" fmla="*/ 97 h 218"/>
                <a:gd name="T16" fmla="*/ 26 w 100"/>
                <a:gd name="T17" fmla="*/ 218 h 218"/>
                <a:gd name="T18" fmla="*/ 1 w 100"/>
                <a:gd name="T19" fmla="*/ 218 h 218"/>
                <a:gd name="T20" fmla="*/ 1 w 100"/>
                <a:gd name="T21" fmla="*/ 67 h 218"/>
                <a:gd name="T22" fmla="*/ 0 w 100"/>
                <a:gd name="T23" fmla="*/ 5 h 218"/>
                <a:gd name="T24" fmla="*/ 25 w 100"/>
                <a:gd name="T25" fmla="*/ 5 h 218"/>
                <a:gd name="T26" fmla="*/ 26 w 100"/>
                <a:gd name="T27" fmla="*/ 35 h 218"/>
                <a:gd name="T28" fmla="*/ 37 w 100"/>
                <a:gd name="T29" fmla="*/ 20 h 218"/>
                <a:gd name="T30" fmla="*/ 51 w 100"/>
                <a:gd name="T31" fmla="*/ 9 h 218"/>
                <a:gd name="T32" fmla="*/ 68 w 100"/>
                <a:gd name="T33" fmla="*/ 1 h 218"/>
                <a:gd name="T34" fmla="*/ 88 w 100"/>
                <a:gd name="T35" fmla="*/ 0 h 218"/>
                <a:gd name="T36" fmla="*/ 95 w 100"/>
                <a:gd name="T37" fmla="*/ 0 h 218"/>
                <a:gd name="T38" fmla="*/ 100 w 100"/>
                <a:gd name="T39" fmla="*/ 0 h 218"/>
                <a:gd name="T40" fmla="*/ 100 w 100"/>
                <a:gd name="T41" fmla="*/ 26 h 218"/>
                <a:gd name="T42" fmla="*/ 95 w 100"/>
                <a:gd name="T43" fmla="*/ 25 h 218"/>
                <a:gd name="T44" fmla="*/ 90 w 100"/>
                <a:gd name="T45" fmla="*/ 25 h 218"/>
                <a:gd name="T46" fmla="*/ 83 w 100"/>
                <a:gd name="T47" fmla="*/ 25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0" h="218">
                  <a:moveTo>
                    <a:pt x="83" y="25"/>
                  </a:moveTo>
                  <a:lnTo>
                    <a:pt x="67" y="26"/>
                  </a:lnTo>
                  <a:lnTo>
                    <a:pt x="53" y="32"/>
                  </a:lnTo>
                  <a:lnTo>
                    <a:pt x="43" y="41"/>
                  </a:lnTo>
                  <a:lnTo>
                    <a:pt x="36" y="54"/>
                  </a:lnTo>
                  <a:lnTo>
                    <a:pt x="31" y="66"/>
                  </a:lnTo>
                  <a:lnTo>
                    <a:pt x="27" y="81"/>
                  </a:lnTo>
                  <a:lnTo>
                    <a:pt x="26" y="97"/>
                  </a:lnTo>
                  <a:lnTo>
                    <a:pt x="26" y="218"/>
                  </a:lnTo>
                  <a:lnTo>
                    <a:pt x="1" y="218"/>
                  </a:lnTo>
                  <a:lnTo>
                    <a:pt x="1" y="67"/>
                  </a:lnTo>
                  <a:lnTo>
                    <a:pt x="0" y="5"/>
                  </a:lnTo>
                  <a:lnTo>
                    <a:pt x="25" y="5"/>
                  </a:lnTo>
                  <a:lnTo>
                    <a:pt x="26" y="35"/>
                  </a:lnTo>
                  <a:lnTo>
                    <a:pt x="37" y="20"/>
                  </a:lnTo>
                  <a:lnTo>
                    <a:pt x="51" y="9"/>
                  </a:lnTo>
                  <a:lnTo>
                    <a:pt x="68" y="1"/>
                  </a:lnTo>
                  <a:lnTo>
                    <a:pt x="88" y="0"/>
                  </a:lnTo>
                  <a:lnTo>
                    <a:pt x="95" y="0"/>
                  </a:lnTo>
                  <a:lnTo>
                    <a:pt x="100" y="0"/>
                  </a:lnTo>
                  <a:lnTo>
                    <a:pt x="100" y="26"/>
                  </a:lnTo>
                  <a:lnTo>
                    <a:pt x="95" y="25"/>
                  </a:lnTo>
                  <a:lnTo>
                    <a:pt x="90" y="25"/>
                  </a:lnTo>
                  <a:lnTo>
                    <a:pt x="83" y="2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0" name="Freeform 58"/>
            <p:cNvSpPr>
              <a:spLocks noEditPoints="1"/>
            </p:cNvSpPr>
            <p:nvPr userDrawn="1"/>
          </p:nvSpPr>
          <p:spPr bwMode="auto">
            <a:xfrm>
              <a:off x="1354138" y="889001"/>
              <a:ext cx="57150" cy="71438"/>
            </a:xfrm>
            <a:custGeom>
              <a:avLst/>
              <a:gdLst>
                <a:gd name="T0" fmla="*/ 27 w 183"/>
                <a:gd name="T1" fmla="*/ 116 h 223"/>
                <a:gd name="T2" fmla="*/ 28 w 183"/>
                <a:gd name="T3" fmla="*/ 136 h 223"/>
                <a:gd name="T4" fmla="*/ 33 w 183"/>
                <a:gd name="T5" fmla="*/ 155 h 223"/>
                <a:gd name="T6" fmla="*/ 40 w 183"/>
                <a:gd name="T7" fmla="*/ 171 h 223"/>
                <a:gd name="T8" fmla="*/ 50 w 183"/>
                <a:gd name="T9" fmla="*/ 185 h 223"/>
                <a:gd name="T10" fmla="*/ 62 w 183"/>
                <a:gd name="T11" fmla="*/ 195 h 223"/>
                <a:gd name="T12" fmla="*/ 78 w 183"/>
                <a:gd name="T13" fmla="*/ 201 h 223"/>
                <a:gd name="T14" fmla="*/ 97 w 183"/>
                <a:gd name="T15" fmla="*/ 203 h 223"/>
                <a:gd name="T16" fmla="*/ 113 w 183"/>
                <a:gd name="T17" fmla="*/ 202 h 223"/>
                <a:gd name="T18" fmla="*/ 127 w 183"/>
                <a:gd name="T19" fmla="*/ 196 h 223"/>
                <a:gd name="T20" fmla="*/ 138 w 183"/>
                <a:gd name="T21" fmla="*/ 188 h 223"/>
                <a:gd name="T22" fmla="*/ 146 w 183"/>
                <a:gd name="T23" fmla="*/ 178 h 223"/>
                <a:gd name="T24" fmla="*/ 152 w 183"/>
                <a:gd name="T25" fmla="*/ 167 h 223"/>
                <a:gd name="T26" fmla="*/ 156 w 183"/>
                <a:gd name="T27" fmla="*/ 156 h 223"/>
                <a:gd name="T28" fmla="*/ 181 w 183"/>
                <a:gd name="T29" fmla="*/ 156 h 223"/>
                <a:gd name="T30" fmla="*/ 173 w 183"/>
                <a:gd name="T31" fmla="*/ 176 h 223"/>
                <a:gd name="T32" fmla="*/ 164 w 183"/>
                <a:gd name="T33" fmla="*/ 192 h 223"/>
                <a:gd name="T34" fmla="*/ 151 w 183"/>
                <a:gd name="T35" fmla="*/ 206 h 223"/>
                <a:gd name="T36" fmla="*/ 136 w 183"/>
                <a:gd name="T37" fmla="*/ 216 h 223"/>
                <a:gd name="T38" fmla="*/ 116 w 183"/>
                <a:gd name="T39" fmla="*/ 221 h 223"/>
                <a:gd name="T40" fmla="*/ 93 w 183"/>
                <a:gd name="T41" fmla="*/ 223 h 223"/>
                <a:gd name="T42" fmla="*/ 71 w 183"/>
                <a:gd name="T43" fmla="*/ 221 h 223"/>
                <a:gd name="T44" fmla="*/ 52 w 183"/>
                <a:gd name="T45" fmla="*/ 215 h 223"/>
                <a:gd name="T46" fmla="*/ 36 w 183"/>
                <a:gd name="T47" fmla="*/ 205 h 223"/>
                <a:gd name="T48" fmla="*/ 22 w 183"/>
                <a:gd name="T49" fmla="*/ 191 h 223"/>
                <a:gd name="T50" fmla="*/ 12 w 183"/>
                <a:gd name="T51" fmla="*/ 176 h 223"/>
                <a:gd name="T52" fmla="*/ 6 w 183"/>
                <a:gd name="T53" fmla="*/ 157 h 223"/>
                <a:gd name="T54" fmla="*/ 1 w 183"/>
                <a:gd name="T55" fmla="*/ 137 h 223"/>
                <a:gd name="T56" fmla="*/ 0 w 183"/>
                <a:gd name="T57" fmla="*/ 115 h 223"/>
                <a:gd name="T58" fmla="*/ 1 w 183"/>
                <a:gd name="T59" fmla="*/ 92 h 223"/>
                <a:gd name="T60" fmla="*/ 6 w 183"/>
                <a:gd name="T61" fmla="*/ 71 h 223"/>
                <a:gd name="T62" fmla="*/ 13 w 183"/>
                <a:gd name="T63" fmla="*/ 51 h 223"/>
                <a:gd name="T64" fmla="*/ 23 w 183"/>
                <a:gd name="T65" fmla="*/ 35 h 223"/>
                <a:gd name="T66" fmla="*/ 37 w 183"/>
                <a:gd name="T67" fmla="*/ 20 h 223"/>
                <a:gd name="T68" fmla="*/ 53 w 183"/>
                <a:gd name="T69" fmla="*/ 9 h 223"/>
                <a:gd name="T70" fmla="*/ 73 w 183"/>
                <a:gd name="T71" fmla="*/ 2 h 223"/>
                <a:gd name="T72" fmla="*/ 97 w 183"/>
                <a:gd name="T73" fmla="*/ 0 h 223"/>
                <a:gd name="T74" fmla="*/ 118 w 183"/>
                <a:gd name="T75" fmla="*/ 1 h 223"/>
                <a:gd name="T76" fmla="*/ 135 w 183"/>
                <a:gd name="T77" fmla="*/ 7 h 223"/>
                <a:gd name="T78" fmla="*/ 150 w 183"/>
                <a:gd name="T79" fmla="*/ 17 h 223"/>
                <a:gd name="T80" fmla="*/ 161 w 183"/>
                <a:gd name="T81" fmla="*/ 30 h 223"/>
                <a:gd name="T82" fmla="*/ 169 w 183"/>
                <a:gd name="T83" fmla="*/ 44 h 223"/>
                <a:gd name="T84" fmla="*/ 176 w 183"/>
                <a:gd name="T85" fmla="*/ 60 h 223"/>
                <a:gd name="T86" fmla="*/ 179 w 183"/>
                <a:gd name="T87" fmla="*/ 78 h 223"/>
                <a:gd name="T88" fmla="*/ 182 w 183"/>
                <a:gd name="T89" fmla="*/ 97 h 223"/>
                <a:gd name="T90" fmla="*/ 183 w 183"/>
                <a:gd name="T91" fmla="*/ 116 h 223"/>
                <a:gd name="T92" fmla="*/ 27 w 183"/>
                <a:gd name="T93" fmla="*/ 116 h 223"/>
                <a:gd name="T94" fmla="*/ 28 w 183"/>
                <a:gd name="T95" fmla="*/ 96 h 223"/>
                <a:gd name="T96" fmla="*/ 156 w 183"/>
                <a:gd name="T97" fmla="*/ 96 h 223"/>
                <a:gd name="T98" fmla="*/ 153 w 183"/>
                <a:gd name="T99" fmla="*/ 76 h 223"/>
                <a:gd name="T100" fmla="*/ 150 w 183"/>
                <a:gd name="T101" fmla="*/ 57 h 223"/>
                <a:gd name="T102" fmla="*/ 141 w 183"/>
                <a:gd name="T103" fmla="*/ 42 h 223"/>
                <a:gd name="T104" fmla="*/ 128 w 183"/>
                <a:gd name="T105" fmla="*/ 30 h 223"/>
                <a:gd name="T106" fmla="*/ 113 w 183"/>
                <a:gd name="T107" fmla="*/ 22 h 223"/>
                <a:gd name="T108" fmla="*/ 96 w 183"/>
                <a:gd name="T109" fmla="*/ 19 h 223"/>
                <a:gd name="T110" fmla="*/ 78 w 183"/>
                <a:gd name="T111" fmla="*/ 21 h 223"/>
                <a:gd name="T112" fmla="*/ 62 w 183"/>
                <a:gd name="T113" fmla="*/ 27 h 223"/>
                <a:gd name="T114" fmla="*/ 50 w 183"/>
                <a:gd name="T115" fmla="*/ 39 h 223"/>
                <a:gd name="T116" fmla="*/ 40 w 183"/>
                <a:gd name="T117" fmla="*/ 55 h 223"/>
                <a:gd name="T118" fmla="*/ 32 w 183"/>
                <a:gd name="T119" fmla="*/ 73 h 223"/>
                <a:gd name="T120" fmla="*/ 28 w 183"/>
                <a:gd name="T121" fmla="*/ 9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223">
                  <a:moveTo>
                    <a:pt x="27" y="116"/>
                  </a:moveTo>
                  <a:lnTo>
                    <a:pt x="28" y="136"/>
                  </a:lnTo>
                  <a:lnTo>
                    <a:pt x="33" y="155"/>
                  </a:lnTo>
                  <a:lnTo>
                    <a:pt x="40" y="171"/>
                  </a:lnTo>
                  <a:lnTo>
                    <a:pt x="50" y="185"/>
                  </a:lnTo>
                  <a:lnTo>
                    <a:pt x="62" y="195"/>
                  </a:lnTo>
                  <a:lnTo>
                    <a:pt x="78" y="201"/>
                  </a:lnTo>
                  <a:lnTo>
                    <a:pt x="97" y="203"/>
                  </a:lnTo>
                  <a:lnTo>
                    <a:pt x="113" y="202"/>
                  </a:lnTo>
                  <a:lnTo>
                    <a:pt x="127" y="196"/>
                  </a:lnTo>
                  <a:lnTo>
                    <a:pt x="138" y="188"/>
                  </a:lnTo>
                  <a:lnTo>
                    <a:pt x="146" y="178"/>
                  </a:lnTo>
                  <a:lnTo>
                    <a:pt x="152" y="167"/>
                  </a:lnTo>
                  <a:lnTo>
                    <a:pt x="156" y="156"/>
                  </a:lnTo>
                  <a:lnTo>
                    <a:pt x="181" y="156"/>
                  </a:lnTo>
                  <a:lnTo>
                    <a:pt x="173" y="176"/>
                  </a:lnTo>
                  <a:lnTo>
                    <a:pt x="164" y="192"/>
                  </a:lnTo>
                  <a:lnTo>
                    <a:pt x="151" y="206"/>
                  </a:lnTo>
                  <a:lnTo>
                    <a:pt x="136" y="216"/>
                  </a:lnTo>
                  <a:lnTo>
                    <a:pt x="116" y="221"/>
                  </a:lnTo>
                  <a:lnTo>
                    <a:pt x="93" y="223"/>
                  </a:lnTo>
                  <a:lnTo>
                    <a:pt x="71" y="221"/>
                  </a:lnTo>
                  <a:lnTo>
                    <a:pt x="52" y="215"/>
                  </a:lnTo>
                  <a:lnTo>
                    <a:pt x="36" y="205"/>
                  </a:lnTo>
                  <a:lnTo>
                    <a:pt x="22" y="191"/>
                  </a:lnTo>
                  <a:lnTo>
                    <a:pt x="12" y="176"/>
                  </a:lnTo>
                  <a:lnTo>
                    <a:pt x="6" y="157"/>
                  </a:lnTo>
                  <a:lnTo>
                    <a:pt x="1" y="137"/>
                  </a:lnTo>
                  <a:lnTo>
                    <a:pt x="0" y="115"/>
                  </a:lnTo>
                  <a:lnTo>
                    <a:pt x="1" y="92"/>
                  </a:lnTo>
                  <a:lnTo>
                    <a:pt x="6" y="71"/>
                  </a:lnTo>
                  <a:lnTo>
                    <a:pt x="13" y="51"/>
                  </a:lnTo>
                  <a:lnTo>
                    <a:pt x="23" y="35"/>
                  </a:lnTo>
                  <a:lnTo>
                    <a:pt x="37" y="20"/>
                  </a:lnTo>
                  <a:lnTo>
                    <a:pt x="53" y="9"/>
                  </a:lnTo>
                  <a:lnTo>
                    <a:pt x="73" y="2"/>
                  </a:lnTo>
                  <a:lnTo>
                    <a:pt x="97" y="0"/>
                  </a:lnTo>
                  <a:lnTo>
                    <a:pt x="118" y="1"/>
                  </a:lnTo>
                  <a:lnTo>
                    <a:pt x="135" y="7"/>
                  </a:lnTo>
                  <a:lnTo>
                    <a:pt x="150" y="17"/>
                  </a:lnTo>
                  <a:lnTo>
                    <a:pt x="161" y="30"/>
                  </a:lnTo>
                  <a:lnTo>
                    <a:pt x="169" y="44"/>
                  </a:lnTo>
                  <a:lnTo>
                    <a:pt x="176" y="60"/>
                  </a:lnTo>
                  <a:lnTo>
                    <a:pt x="179" y="78"/>
                  </a:lnTo>
                  <a:lnTo>
                    <a:pt x="182" y="97"/>
                  </a:lnTo>
                  <a:lnTo>
                    <a:pt x="183" y="116"/>
                  </a:lnTo>
                  <a:lnTo>
                    <a:pt x="27" y="116"/>
                  </a:lnTo>
                  <a:close/>
                  <a:moveTo>
                    <a:pt x="28" y="96"/>
                  </a:moveTo>
                  <a:lnTo>
                    <a:pt x="156" y="96"/>
                  </a:lnTo>
                  <a:lnTo>
                    <a:pt x="153" y="76"/>
                  </a:lnTo>
                  <a:lnTo>
                    <a:pt x="150" y="57"/>
                  </a:lnTo>
                  <a:lnTo>
                    <a:pt x="141" y="42"/>
                  </a:lnTo>
                  <a:lnTo>
                    <a:pt x="128" y="30"/>
                  </a:lnTo>
                  <a:lnTo>
                    <a:pt x="113" y="22"/>
                  </a:lnTo>
                  <a:lnTo>
                    <a:pt x="96" y="19"/>
                  </a:lnTo>
                  <a:lnTo>
                    <a:pt x="78" y="21"/>
                  </a:lnTo>
                  <a:lnTo>
                    <a:pt x="62" y="27"/>
                  </a:lnTo>
                  <a:lnTo>
                    <a:pt x="50" y="39"/>
                  </a:lnTo>
                  <a:lnTo>
                    <a:pt x="40" y="55"/>
                  </a:lnTo>
                  <a:lnTo>
                    <a:pt x="32" y="73"/>
                  </a:lnTo>
                  <a:lnTo>
                    <a:pt x="28" y="9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1" name="Freeform 59"/>
            <p:cNvSpPr>
              <a:spLocks noEditPoints="1"/>
            </p:cNvSpPr>
            <p:nvPr userDrawn="1"/>
          </p:nvSpPr>
          <p:spPr bwMode="auto">
            <a:xfrm>
              <a:off x="1425575" y="862013"/>
              <a:ext cx="9525" cy="96838"/>
            </a:xfrm>
            <a:custGeom>
              <a:avLst/>
              <a:gdLst>
                <a:gd name="T0" fmla="*/ 0 w 30"/>
                <a:gd name="T1" fmla="*/ 31 h 304"/>
                <a:gd name="T2" fmla="*/ 0 w 30"/>
                <a:gd name="T3" fmla="*/ 0 h 304"/>
                <a:gd name="T4" fmla="*/ 30 w 30"/>
                <a:gd name="T5" fmla="*/ 0 h 304"/>
                <a:gd name="T6" fmla="*/ 30 w 30"/>
                <a:gd name="T7" fmla="*/ 31 h 304"/>
                <a:gd name="T8" fmla="*/ 0 w 30"/>
                <a:gd name="T9" fmla="*/ 31 h 304"/>
                <a:gd name="T10" fmla="*/ 3 w 30"/>
                <a:gd name="T11" fmla="*/ 304 h 304"/>
                <a:gd name="T12" fmla="*/ 3 w 30"/>
                <a:gd name="T13" fmla="*/ 91 h 304"/>
                <a:gd name="T14" fmla="*/ 28 w 30"/>
                <a:gd name="T15" fmla="*/ 91 h 304"/>
                <a:gd name="T16" fmla="*/ 28 w 30"/>
                <a:gd name="T17" fmla="*/ 304 h 304"/>
                <a:gd name="T18" fmla="*/ 3 w 30"/>
                <a:gd name="T19"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04">
                  <a:moveTo>
                    <a:pt x="0" y="31"/>
                  </a:moveTo>
                  <a:lnTo>
                    <a:pt x="0" y="0"/>
                  </a:lnTo>
                  <a:lnTo>
                    <a:pt x="30" y="0"/>
                  </a:lnTo>
                  <a:lnTo>
                    <a:pt x="30" y="31"/>
                  </a:lnTo>
                  <a:lnTo>
                    <a:pt x="0" y="31"/>
                  </a:lnTo>
                  <a:close/>
                  <a:moveTo>
                    <a:pt x="3" y="304"/>
                  </a:moveTo>
                  <a:lnTo>
                    <a:pt x="3" y="91"/>
                  </a:lnTo>
                  <a:lnTo>
                    <a:pt x="28" y="91"/>
                  </a:lnTo>
                  <a:lnTo>
                    <a:pt x="28" y="304"/>
                  </a:lnTo>
                  <a:lnTo>
                    <a:pt x="3" y="30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2" name="Freeform 60"/>
            <p:cNvSpPr>
              <a:spLocks noEditPoints="1"/>
            </p:cNvSpPr>
            <p:nvPr userDrawn="1"/>
          </p:nvSpPr>
          <p:spPr bwMode="auto">
            <a:xfrm>
              <a:off x="1450975" y="889001"/>
              <a:ext cx="58738" cy="96838"/>
            </a:xfrm>
            <a:custGeom>
              <a:avLst/>
              <a:gdLst>
                <a:gd name="T0" fmla="*/ 149 w 188"/>
                <a:gd name="T1" fmla="*/ 203 h 303"/>
                <a:gd name="T2" fmla="*/ 115 w 188"/>
                <a:gd name="T3" fmla="*/ 221 h 303"/>
                <a:gd name="T4" fmla="*/ 71 w 188"/>
                <a:gd name="T5" fmla="*/ 221 h 303"/>
                <a:gd name="T6" fmla="*/ 36 w 188"/>
                <a:gd name="T7" fmla="*/ 202 h 303"/>
                <a:gd name="T8" fmla="*/ 12 w 188"/>
                <a:gd name="T9" fmla="*/ 172 h 303"/>
                <a:gd name="T10" fmla="*/ 1 w 188"/>
                <a:gd name="T11" fmla="*/ 132 h 303"/>
                <a:gd name="T12" fmla="*/ 1 w 188"/>
                <a:gd name="T13" fmla="*/ 90 h 303"/>
                <a:gd name="T14" fmla="*/ 12 w 188"/>
                <a:gd name="T15" fmla="*/ 51 h 303"/>
                <a:gd name="T16" fmla="*/ 36 w 188"/>
                <a:gd name="T17" fmla="*/ 20 h 303"/>
                <a:gd name="T18" fmla="*/ 71 w 188"/>
                <a:gd name="T19" fmla="*/ 2 h 303"/>
                <a:gd name="T20" fmla="*/ 116 w 188"/>
                <a:gd name="T21" fmla="*/ 2 h 303"/>
                <a:gd name="T22" fmla="*/ 149 w 188"/>
                <a:gd name="T23" fmla="*/ 20 h 303"/>
                <a:gd name="T24" fmla="*/ 163 w 188"/>
                <a:gd name="T25" fmla="*/ 5 h 303"/>
                <a:gd name="T26" fmla="*/ 187 w 188"/>
                <a:gd name="T27" fmla="*/ 69 h 303"/>
                <a:gd name="T28" fmla="*/ 186 w 188"/>
                <a:gd name="T29" fmla="*/ 243 h 303"/>
                <a:gd name="T30" fmla="*/ 171 w 188"/>
                <a:gd name="T31" fmla="*/ 275 h 303"/>
                <a:gd name="T32" fmla="*/ 141 w 188"/>
                <a:gd name="T33" fmla="*/ 296 h 303"/>
                <a:gd name="T34" fmla="*/ 96 w 188"/>
                <a:gd name="T35" fmla="*/ 303 h 303"/>
                <a:gd name="T36" fmla="*/ 62 w 188"/>
                <a:gd name="T37" fmla="*/ 300 h 303"/>
                <a:gd name="T38" fmla="*/ 33 w 188"/>
                <a:gd name="T39" fmla="*/ 286 h 303"/>
                <a:gd name="T40" fmla="*/ 16 w 188"/>
                <a:gd name="T41" fmla="*/ 261 h 303"/>
                <a:gd name="T42" fmla="*/ 40 w 188"/>
                <a:gd name="T43" fmla="*/ 242 h 303"/>
                <a:gd name="T44" fmla="*/ 52 w 188"/>
                <a:gd name="T45" fmla="*/ 270 h 303"/>
                <a:gd name="T46" fmla="*/ 78 w 188"/>
                <a:gd name="T47" fmla="*/ 282 h 303"/>
                <a:gd name="T48" fmla="*/ 115 w 188"/>
                <a:gd name="T49" fmla="*/ 282 h 303"/>
                <a:gd name="T50" fmla="*/ 144 w 188"/>
                <a:gd name="T51" fmla="*/ 266 h 303"/>
                <a:gd name="T52" fmla="*/ 159 w 188"/>
                <a:gd name="T53" fmla="*/ 238 h 303"/>
                <a:gd name="T54" fmla="*/ 162 w 188"/>
                <a:gd name="T55" fmla="*/ 187 h 303"/>
                <a:gd name="T56" fmla="*/ 116 w 188"/>
                <a:gd name="T57" fmla="*/ 200 h 303"/>
                <a:gd name="T58" fmla="*/ 142 w 188"/>
                <a:gd name="T59" fmla="*/ 182 h 303"/>
                <a:gd name="T60" fmla="*/ 157 w 188"/>
                <a:gd name="T61" fmla="*/ 151 h 303"/>
                <a:gd name="T62" fmla="*/ 162 w 188"/>
                <a:gd name="T63" fmla="*/ 111 h 303"/>
                <a:gd name="T64" fmla="*/ 157 w 188"/>
                <a:gd name="T65" fmla="*/ 71 h 303"/>
                <a:gd name="T66" fmla="*/ 142 w 188"/>
                <a:gd name="T67" fmla="*/ 40 h 303"/>
                <a:gd name="T68" fmla="*/ 116 w 188"/>
                <a:gd name="T69" fmla="*/ 24 h 303"/>
                <a:gd name="T70" fmla="*/ 77 w 188"/>
                <a:gd name="T71" fmla="*/ 24 h 303"/>
                <a:gd name="T72" fmla="*/ 48 w 188"/>
                <a:gd name="T73" fmla="*/ 42 h 303"/>
                <a:gd name="T74" fmla="*/ 32 w 188"/>
                <a:gd name="T75" fmla="*/ 73 h 303"/>
                <a:gd name="T76" fmla="*/ 27 w 188"/>
                <a:gd name="T77" fmla="*/ 111 h 303"/>
                <a:gd name="T78" fmla="*/ 32 w 188"/>
                <a:gd name="T79" fmla="*/ 148 h 303"/>
                <a:gd name="T80" fmla="*/ 48 w 188"/>
                <a:gd name="T81" fmla="*/ 180 h 303"/>
                <a:gd name="T82" fmla="*/ 77 w 188"/>
                <a:gd name="T83" fmla="*/ 1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8" h="303">
                  <a:moveTo>
                    <a:pt x="162" y="187"/>
                  </a:moveTo>
                  <a:lnTo>
                    <a:pt x="149" y="203"/>
                  </a:lnTo>
                  <a:lnTo>
                    <a:pt x="133" y="215"/>
                  </a:lnTo>
                  <a:lnTo>
                    <a:pt x="115" y="221"/>
                  </a:lnTo>
                  <a:lnTo>
                    <a:pt x="95" y="223"/>
                  </a:lnTo>
                  <a:lnTo>
                    <a:pt x="71" y="221"/>
                  </a:lnTo>
                  <a:lnTo>
                    <a:pt x="52" y="213"/>
                  </a:lnTo>
                  <a:lnTo>
                    <a:pt x="36" y="202"/>
                  </a:lnTo>
                  <a:lnTo>
                    <a:pt x="22" y="188"/>
                  </a:lnTo>
                  <a:lnTo>
                    <a:pt x="12" y="172"/>
                  </a:lnTo>
                  <a:lnTo>
                    <a:pt x="6" y="152"/>
                  </a:lnTo>
                  <a:lnTo>
                    <a:pt x="1" y="132"/>
                  </a:lnTo>
                  <a:lnTo>
                    <a:pt x="0" y="111"/>
                  </a:lnTo>
                  <a:lnTo>
                    <a:pt x="1" y="90"/>
                  </a:lnTo>
                  <a:lnTo>
                    <a:pt x="6" y="70"/>
                  </a:lnTo>
                  <a:lnTo>
                    <a:pt x="12" y="51"/>
                  </a:lnTo>
                  <a:lnTo>
                    <a:pt x="22" y="34"/>
                  </a:lnTo>
                  <a:lnTo>
                    <a:pt x="36" y="20"/>
                  </a:lnTo>
                  <a:lnTo>
                    <a:pt x="52" y="9"/>
                  </a:lnTo>
                  <a:lnTo>
                    <a:pt x="71" y="2"/>
                  </a:lnTo>
                  <a:lnTo>
                    <a:pt x="95" y="0"/>
                  </a:lnTo>
                  <a:lnTo>
                    <a:pt x="116" y="2"/>
                  </a:lnTo>
                  <a:lnTo>
                    <a:pt x="134" y="9"/>
                  </a:lnTo>
                  <a:lnTo>
                    <a:pt x="149" y="20"/>
                  </a:lnTo>
                  <a:lnTo>
                    <a:pt x="163" y="36"/>
                  </a:lnTo>
                  <a:lnTo>
                    <a:pt x="163" y="5"/>
                  </a:lnTo>
                  <a:lnTo>
                    <a:pt x="188" y="5"/>
                  </a:lnTo>
                  <a:lnTo>
                    <a:pt x="187" y="69"/>
                  </a:lnTo>
                  <a:lnTo>
                    <a:pt x="187" y="225"/>
                  </a:lnTo>
                  <a:lnTo>
                    <a:pt x="186" y="243"/>
                  </a:lnTo>
                  <a:lnTo>
                    <a:pt x="179" y="260"/>
                  </a:lnTo>
                  <a:lnTo>
                    <a:pt x="171" y="275"/>
                  </a:lnTo>
                  <a:lnTo>
                    <a:pt x="157" y="286"/>
                  </a:lnTo>
                  <a:lnTo>
                    <a:pt x="141" y="296"/>
                  </a:lnTo>
                  <a:lnTo>
                    <a:pt x="120" y="301"/>
                  </a:lnTo>
                  <a:lnTo>
                    <a:pt x="96" y="303"/>
                  </a:lnTo>
                  <a:lnTo>
                    <a:pt x="78" y="302"/>
                  </a:lnTo>
                  <a:lnTo>
                    <a:pt x="62" y="300"/>
                  </a:lnTo>
                  <a:lnTo>
                    <a:pt x="47" y="293"/>
                  </a:lnTo>
                  <a:lnTo>
                    <a:pt x="33" y="286"/>
                  </a:lnTo>
                  <a:lnTo>
                    <a:pt x="23" y="275"/>
                  </a:lnTo>
                  <a:lnTo>
                    <a:pt x="16" y="261"/>
                  </a:lnTo>
                  <a:lnTo>
                    <a:pt x="13" y="242"/>
                  </a:lnTo>
                  <a:lnTo>
                    <a:pt x="40" y="242"/>
                  </a:lnTo>
                  <a:lnTo>
                    <a:pt x="43" y="258"/>
                  </a:lnTo>
                  <a:lnTo>
                    <a:pt x="52" y="270"/>
                  </a:lnTo>
                  <a:lnTo>
                    <a:pt x="63" y="278"/>
                  </a:lnTo>
                  <a:lnTo>
                    <a:pt x="78" y="282"/>
                  </a:lnTo>
                  <a:lnTo>
                    <a:pt x="96" y="283"/>
                  </a:lnTo>
                  <a:lnTo>
                    <a:pt x="115" y="282"/>
                  </a:lnTo>
                  <a:lnTo>
                    <a:pt x="131" y="276"/>
                  </a:lnTo>
                  <a:lnTo>
                    <a:pt x="144" y="266"/>
                  </a:lnTo>
                  <a:lnTo>
                    <a:pt x="153" y="253"/>
                  </a:lnTo>
                  <a:lnTo>
                    <a:pt x="159" y="238"/>
                  </a:lnTo>
                  <a:lnTo>
                    <a:pt x="162" y="221"/>
                  </a:lnTo>
                  <a:lnTo>
                    <a:pt x="162" y="187"/>
                  </a:lnTo>
                  <a:close/>
                  <a:moveTo>
                    <a:pt x="97" y="201"/>
                  </a:moveTo>
                  <a:lnTo>
                    <a:pt x="116" y="200"/>
                  </a:lnTo>
                  <a:lnTo>
                    <a:pt x="131" y="192"/>
                  </a:lnTo>
                  <a:lnTo>
                    <a:pt x="142" y="182"/>
                  </a:lnTo>
                  <a:lnTo>
                    <a:pt x="151" y="168"/>
                  </a:lnTo>
                  <a:lnTo>
                    <a:pt x="157" y="151"/>
                  </a:lnTo>
                  <a:lnTo>
                    <a:pt x="161" y="132"/>
                  </a:lnTo>
                  <a:lnTo>
                    <a:pt x="162" y="111"/>
                  </a:lnTo>
                  <a:lnTo>
                    <a:pt x="161" y="90"/>
                  </a:lnTo>
                  <a:lnTo>
                    <a:pt x="157" y="71"/>
                  </a:lnTo>
                  <a:lnTo>
                    <a:pt x="151" y="55"/>
                  </a:lnTo>
                  <a:lnTo>
                    <a:pt x="142" y="40"/>
                  </a:lnTo>
                  <a:lnTo>
                    <a:pt x="131" y="30"/>
                  </a:lnTo>
                  <a:lnTo>
                    <a:pt x="116" y="24"/>
                  </a:lnTo>
                  <a:lnTo>
                    <a:pt x="97" y="21"/>
                  </a:lnTo>
                  <a:lnTo>
                    <a:pt x="77" y="24"/>
                  </a:lnTo>
                  <a:lnTo>
                    <a:pt x="61" y="31"/>
                  </a:lnTo>
                  <a:lnTo>
                    <a:pt x="48" y="42"/>
                  </a:lnTo>
                  <a:lnTo>
                    <a:pt x="38" y="56"/>
                  </a:lnTo>
                  <a:lnTo>
                    <a:pt x="32" y="73"/>
                  </a:lnTo>
                  <a:lnTo>
                    <a:pt x="28" y="92"/>
                  </a:lnTo>
                  <a:lnTo>
                    <a:pt x="27" y="111"/>
                  </a:lnTo>
                  <a:lnTo>
                    <a:pt x="28" y="131"/>
                  </a:lnTo>
                  <a:lnTo>
                    <a:pt x="32" y="148"/>
                  </a:lnTo>
                  <a:lnTo>
                    <a:pt x="38" y="166"/>
                  </a:lnTo>
                  <a:lnTo>
                    <a:pt x="48" y="180"/>
                  </a:lnTo>
                  <a:lnTo>
                    <a:pt x="61" y="191"/>
                  </a:lnTo>
                  <a:lnTo>
                    <a:pt x="77" y="198"/>
                  </a:lnTo>
                  <a:lnTo>
                    <a:pt x="97" y="20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3" name="Freeform 61"/>
            <p:cNvSpPr>
              <a:spLocks/>
            </p:cNvSpPr>
            <p:nvPr userDrawn="1"/>
          </p:nvSpPr>
          <p:spPr bwMode="auto">
            <a:xfrm>
              <a:off x="1528763" y="862013"/>
              <a:ext cx="53975" cy="96838"/>
            </a:xfrm>
            <a:custGeom>
              <a:avLst/>
              <a:gdLst>
                <a:gd name="T0" fmla="*/ 25 w 170"/>
                <a:gd name="T1" fmla="*/ 0 h 306"/>
                <a:gd name="T2" fmla="*/ 25 w 170"/>
                <a:gd name="T3" fmla="*/ 124 h 306"/>
                <a:gd name="T4" fmla="*/ 37 w 170"/>
                <a:gd name="T5" fmla="*/ 108 h 306"/>
                <a:gd name="T6" fmla="*/ 54 w 170"/>
                <a:gd name="T7" fmla="*/ 97 h 306"/>
                <a:gd name="T8" fmla="*/ 72 w 170"/>
                <a:gd name="T9" fmla="*/ 90 h 306"/>
                <a:gd name="T10" fmla="*/ 94 w 170"/>
                <a:gd name="T11" fmla="*/ 88 h 306"/>
                <a:gd name="T12" fmla="*/ 116 w 170"/>
                <a:gd name="T13" fmla="*/ 89 h 306"/>
                <a:gd name="T14" fmla="*/ 134 w 170"/>
                <a:gd name="T15" fmla="*/ 95 h 306"/>
                <a:gd name="T16" fmla="*/ 147 w 170"/>
                <a:gd name="T17" fmla="*/ 104 h 306"/>
                <a:gd name="T18" fmla="*/ 157 w 170"/>
                <a:gd name="T19" fmla="*/ 117 h 306"/>
                <a:gd name="T20" fmla="*/ 165 w 170"/>
                <a:gd name="T21" fmla="*/ 132 h 306"/>
                <a:gd name="T22" fmla="*/ 168 w 170"/>
                <a:gd name="T23" fmla="*/ 150 h 306"/>
                <a:gd name="T24" fmla="*/ 170 w 170"/>
                <a:gd name="T25" fmla="*/ 173 h 306"/>
                <a:gd name="T26" fmla="*/ 170 w 170"/>
                <a:gd name="T27" fmla="*/ 306 h 306"/>
                <a:gd name="T28" fmla="*/ 144 w 170"/>
                <a:gd name="T29" fmla="*/ 306 h 306"/>
                <a:gd name="T30" fmla="*/ 144 w 170"/>
                <a:gd name="T31" fmla="*/ 183 h 306"/>
                <a:gd name="T32" fmla="*/ 144 w 170"/>
                <a:gd name="T33" fmla="*/ 165 h 306"/>
                <a:gd name="T34" fmla="*/ 141 w 170"/>
                <a:gd name="T35" fmla="*/ 150 h 306"/>
                <a:gd name="T36" fmla="*/ 136 w 170"/>
                <a:gd name="T37" fmla="*/ 137 h 306"/>
                <a:gd name="T38" fmla="*/ 130 w 170"/>
                <a:gd name="T39" fmla="*/ 125 h 306"/>
                <a:gd name="T40" fmla="*/ 120 w 170"/>
                <a:gd name="T41" fmla="*/ 117 h 306"/>
                <a:gd name="T42" fmla="*/ 106 w 170"/>
                <a:gd name="T43" fmla="*/ 112 h 306"/>
                <a:gd name="T44" fmla="*/ 90 w 170"/>
                <a:gd name="T45" fmla="*/ 109 h 306"/>
                <a:gd name="T46" fmla="*/ 71 w 170"/>
                <a:gd name="T47" fmla="*/ 112 h 306"/>
                <a:gd name="T48" fmla="*/ 56 w 170"/>
                <a:gd name="T49" fmla="*/ 118 h 306"/>
                <a:gd name="T50" fmla="*/ 44 w 170"/>
                <a:gd name="T51" fmla="*/ 129 h 306"/>
                <a:gd name="T52" fmla="*/ 35 w 170"/>
                <a:gd name="T53" fmla="*/ 143 h 306"/>
                <a:gd name="T54" fmla="*/ 30 w 170"/>
                <a:gd name="T55" fmla="*/ 159 h 306"/>
                <a:gd name="T56" fmla="*/ 26 w 170"/>
                <a:gd name="T57" fmla="*/ 175 h 306"/>
                <a:gd name="T58" fmla="*/ 25 w 170"/>
                <a:gd name="T59" fmla="*/ 194 h 306"/>
                <a:gd name="T60" fmla="*/ 25 w 170"/>
                <a:gd name="T61" fmla="*/ 306 h 306"/>
                <a:gd name="T62" fmla="*/ 0 w 170"/>
                <a:gd name="T63" fmla="*/ 306 h 306"/>
                <a:gd name="T64" fmla="*/ 0 w 170"/>
                <a:gd name="T65" fmla="*/ 0 h 306"/>
                <a:gd name="T66" fmla="*/ 25 w 170"/>
                <a:gd name="T67"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0" h="306">
                  <a:moveTo>
                    <a:pt x="25" y="0"/>
                  </a:moveTo>
                  <a:lnTo>
                    <a:pt x="25" y="124"/>
                  </a:lnTo>
                  <a:lnTo>
                    <a:pt x="37" y="108"/>
                  </a:lnTo>
                  <a:lnTo>
                    <a:pt x="54" y="97"/>
                  </a:lnTo>
                  <a:lnTo>
                    <a:pt x="72" y="90"/>
                  </a:lnTo>
                  <a:lnTo>
                    <a:pt x="94" y="88"/>
                  </a:lnTo>
                  <a:lnTo>
                    <a:pt x="116" y="89"/>
                  </a:lnTo>
                  <a:lnTo>
                    <a:pt x="134" y="95"/>
                  </a:lnTo>
                  <a:lnTo>
                    <a:pt x="147" y="104"/>
                  </a:lnTo>
                  <a:lnTo>
                    <a:pt x="157" y="117"/>
                  </a:lnTo>
                  <a:lnTo>
                    <a:pt x="165" y="132"/>
                  </a:lnTo>
                  <a:lnTo>
                    <a:pt x="168" y="150"/>
                  </a:lnTo>
                  <a:lnTo>
                    <a:pt x="170" y="173"/>
                  </a:lnTo>
                  <a:lnTo>
                    <a:pt x="170" y="306"/>
                  </a:lnTo>
                  <a:lnTo>
                    <a:pt x="144" y="306"/>
                  </a:lnTo>
                  <a:lnTo>
                    <a:pt x="144" y="183"/>
                  </a:lnTo>
                  <a:lnTo>
                    <a:pt x="144" y="165"/>
                  </a:lnTo>
                  <a:lnTo>
                    <a:pt x="141" y="150"/>
                  </a:lnTo>
                  <a:lnTo>
                    <a:pt x="136" y="137"/>
                  </a:lnTo>
                  <a:lnTo>
                    <a:pt x="130" y="125"/>
                  </a:lnTo>
                  <a:lnTo>
                    <a:pt x="120" y="117"/>
                  </a:lnTo>
                  <a:lnTo>
                    <a:pt x="106" y="112"/>
                  </a:lnTo>
                  <a:lnTo>
                    <a:pt x="90" y="109"/>
                  </a:lnTo>
                  <a:lnTo>
                    <a:pt x="71" y="112"/>
                  </a:lnTo>
                  <a:lnTo>
                    <a:pt x="56" y="118"/>
                  </a:lnTo>
                  <a:lnTo>
                    <a:pt x="44" y="129"/>
                  </a:lnTo>
                  <a:lnTo>
                    <a:pt x="35" y="143"/>
                  </a:lnTo>
                  <a:lnTo>
                    <a:pt x="30" y="159"/>
                  </a:lnTo>
                  <a:lnTo>
                    <a:pt x="26" y="175"/>
                  </a:lnTo>
                  <a:lnTo>
                    <a:pt x="25" y="194"/>
                  </a:lnTo>
                  <a:lnTo>
                    <a:pt x="25" y="306"/>
                  </a:lnTo>
                  <a:lnTo>
                    <a:pt x="0" y="306"/>
                  </a:lnTo>
                  <a:lnTo>
                    <a:pt x="0" y="0"/>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sp>
          <p:nvSpPr>
            <p:cNvPr id="34" name="Freeform 62"/>
            <p:cNvSpPr>
              <a:spLocks/>
            </p:cNvSpPr>
            <p:nvPr userDrawn="1"/>
          </p:nvSpPr>
          <p:spPr bwMode="auto">
            <a:xfrm>
              <a:off x="1592263" y="873126"/>
              <a:ext cx="34925" cy="87313"/>
            </a:xfrm>
            <a:custGeom>
              <a:avLst/>
              <a:gdLst>
                <a:gd name="T0" fmla="*/ 80 w 110"/>
                <a:gd name="T1" fmla="*/ 273 h 273"/>
                <a:gd name="T2" fmla="*/ 63 w 110"/>
                <a:gd name="T3" fmla="*/ 271 h 273"/>
                <a:gd name="T4" fmla="*/ 50 w 110"/>
                <a:gd name="T5" fmla="*/ 265 h 273"/>
                <a:gd name="T6" fmla="*/ 41 w 110"/>
                <a:gd name="T7" fmla="*/ 255 h 273"/>
                <a:gd name="T8" fmla="*/ 36 w 110"/>
                <a:gd name="T9" fmla="*/ 241 h 273"/>
                <a:gd name="T10" fmla="*/ 35 w 110"/>
                <a:gd name="T11" fmla="*/ 223 h 273"/>
                <a:gd name="T12" fmla="*/ 35 w 110"/>
                <a:gd name="T13" fmla="*/ 74 h 273"/>
                <a:gd name="T14" fmla="*/ 0 w 110"/>
                <a:gd name="T15" fmla="*/ 74 h 273"/>
                <a:gd name="T16" fmla="*/ 0 w 110"/>
                <a:gd name="T17" fmla="*/ 55 h 273"/>
                <a:gd name="T18" fmla="*/ 35 w 110"/>
                <a:gd name="T19" fmla="*/ 55 h 273"/>
                <a:gd name="T20" fmla="*/ 35 w 110"/>
                <a:gd name="T21" fmla="*/ 11 h 273"/>
                <a:gd name="T22" fmla="*/ 60 w 110"/>
                <a:gd name="T23" fmla="*/ 0 h 273"/>
                <a:gd name="T24" fmla="*/ 60 w 110"/>
                <a:gd name="T25" fmla="*/ 55 h 273"/>
                <a:gd name="T26" fmla="*/ 107 w 110"/>
                <a:gd name="T27" fmla="*/ 55 h 273"/>
                <a:gd name="T28" fmla="*/ 107 w 110"/>
                <a:gd name="T29" fmla="*/ 74 h 273"/>
                <a:gd name="T30" fmla="*/ 60 w 110"/>
                <a:gd name="T31" fmla="*/ 74 h 273"/>
                <a:gd name="T32" fmla="*/ 60 w 110"/>
                <a:gd name="T33" fmla="*/ 212 h 273"/>
                <a:gd name="T34" fmla="*/ 61 w 110"/>
                <a:gd name="T35" fmla="*/ 231 h 273"/>
                <a:gd name="T36" fmla="*/ 65 w 110"/>
                <a:gd name="T37" fmla="*/ 243 h 273"/>
                <a:gd name="T38" fmla="*/ 73 w 110"/>
                <a:gd name="T39" fmla="*/ 250 h 273"/>
                <a:gd name="T40" fmla="*/ 86 w 110"/>
                <a:gd name="T41" fmla="*/ 251 h 273"/>
                <a:gd name="T42" fmla="*/ 100 w 110"/>
                <a:gd name="T43" fmla="*/ 250 h 273"/>
                <a:gd name="T44" fmla="*/ 110 w 110"/>
                <a:gd name="T45" fmla="*/ 246 h 273"/>
                <a:gd name="T46" fmla="*/ 110 w 110"/>
                <a:gd name="T47" fmla="*/ 268 h 273"/>
                <a:gd name="T48" fmla="*/ 101 w 110"/>
                <a:gd name="T49" fmla="*/ 270 h 273"/>
                <a:gd name="T50" fmla="*/ 91 w 110"/>
                <a:gd name="T51" fmla="*/ 272 h 273"/>
                <a:gd name="T52" fmla="*/ 80 w 110"/>
                <a:gd name="T5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273">
                  <a:moveTo>
                    <a:pt x="80" y="273"/>
                  </a:moveTo>
                  <a:lnTo>
                    <a:pt x="63" y="271"/>
                  </a:lnTo>
                  <a:lnTo>
                    <a:pt x="50" y="265"/>
                  </a:lnTo>
                  <a:lnTo>
                    <a:pt x="41" y="255"/>
                  </a:lnTo>
                  <a:lnTo>
                    <a:pt x="36" y="241"/>
                  </a:lnTo>
                  <a:lnTo>
                    <a:pt x="35" y="223"/>
                  </a:lnTo>
                  <a:lnTo>
                    <a:pt x="35" y="74"/>
                  </a:lnTo>
                  <a:lnTo>
                    <a:pt x="0" y="74"/>
                  </a:lnTo>
                  <a:lnTo>
                    <a:pt x="0" y="55"/>
                  </a:lnTo>
                  <a:lnTo>
                    <a:pt x="35" y="55"/>
                  </a:lnTo>
                  <a:lnTo>
                    <a:pt x="35" y="11"/>
                  </a:lnTo>
                  <a:lnTo>
                    <a:pt x="60" y="0"/>
                  </a:lnTo>
                  <a:lnTo>
                    <a:pt x="60" y="55"/>
                  </a:lnTo>
                  <a:lnTo>
                    <a:pt x="107" y="55"/>
                  </a:lnTo>
                  <a:lnTo>
                    <a:pt x="107" y="74"/>
                  </a:lnTo>
                  <a:lnTo>
                    <a:pt x="60" y="74"/>
                  </a:lnTo>
                  <a:lnTo>
                    <a:pt x="60" y="212"/>
                  </a:lnTo>
                  <a:lnTo>
                    <a:pt x="61" y="231"/>
                  </a:lnTo>
                  <a:lnTo>
                    <a:pt x="65" y="243"/>
                  </a:lnTo>
                  <a:lnTo>
                    <a:pt x="73" y="250"/>
                  </a:lnTo>
                  <a:lnTo>
                    <a:pt x="86" y="251"/>
                  </a:lnTo>
                  <a:lnTo>
                    <a:pt x="100" y="250"/>
                  </a:lnTo>
                  <a:lnTo>
                    <a:pt x="110" y="246"/>
                  </a:lnTo>
                  <a:lnTo>
                    <a:pt x="110" y="268"/>
                  </a:lnTo>
                  <a:lnTo>
                    <a:pt x="101" y="270"/>
                  </a:lnTo>
                  <a:lnTo>
                    <a:pt x="91" y="272"/>
                  </a:lnTo>
                  <a:lnTo>
                    <a:pt x="80" y="27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sz="2100">
                <a:solidFill>
                  <a:prstClr val="black"/>
                </a:solidFill>
                <a:latin typeface="Arial" pitchFamily="34" charset="0"/>
                <a:ea typeface="ＭＳ Ｐゴシック" pitchFamily="34" charset="-128"/>
              </a:endParaRPr>
            </a:p>
          </p:txBody>
        </p:sp>
      </p:grpSp>
    </p:spTree>
    <p:extLst>
      <p:ext uri="{BB962C8B-B14F-4D97-AF65-F5344CB8AC3E}">
        <p14:creationId xmlns:p14="http://schemas.microsoft.com/office/powerpoint/2010/main" val="41038057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959176" y="268298"/>
            <a:ext cx="10273029" cy="9175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959176" y="1185870"/>
            <a:ext cx="10273029" cy="4241295"/>
          </a:xfrm>
          <a:prstGeom prst="rect">
            <a:avLst/>
          </a:prstGeom>
          <a:noFill/>
          <a:ln w="9525">
            <a:noFill/>
            <a:miter lim="800000"/>
            <a:headEnd/>
            <a:tailEnd/>
          </a:ln>
        </p:spPr>
        <p:txBody>
          <a:bodyPr vert="horz" wrap="square" lIns="0" tIns="0" rIns="108678" bIns="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Slide Number Placeholder 16"/>
          <p:cNvSpPr>
            <a:spLocks noGrp="1"/>
          </p:cNvSpPr>
          <p:nvPr>
            <p:ph type="sldNum" sz="quarter" idx="4"/>
          </p:nvPr>
        </p:nvSpPr>
        <p:spPr>
          <a:xfrm>
            <a:off x="11578542" y="6325572"/>
            <a:ext cx="268927" cy="182562"/>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eaLnBrk="0" hangingPunct="0">
              <a:defRPr sz="1278" smtClean="0">
                <a:solidFill>
                  <a:srgbClr val="ADAFB2"/>
                </a:solidFill>
                <a:latin typeface="Arial Narrow" pitchFamily="34" charset="0"/>
              </a:defRPr>
            </a:lvl1pPr>
          </a:lstStyle>
          <a:p>
            <a:pPr fontAlgn="base">
              <a:spcBef>
                <a:spcPct val="0"/>
              </a:spcBef>
              <a:spcAft>
                <a:spcPct val="0"/>
              </a:spcAft>
              <a:defRPr/>
            </a:pPr>
            <a:fld id="{583AEE58-AB03-4533-B7B8-63113034422E}" type="slidenum">
              <a:rPr lang="en-US">
                <a:ea typeface="ＭＳ Ｐゴシック" pitchFamily="34" charset="-128"/>
              </a:rPr>
              <a:pPr fontAlgn="base">
                <a:spcBef>
                  <a:spcPct val="0"/>
                </a:spcBef>
                <a:spcAft>
                  <a:spcPct val="0"/>
                </a:spcAft>
                <a:defRPr/>
              </a:pPr>
              <a:t>‹#›</a:t>
            </a:fld>
            <a:endParaRPr lang="en-US" dirty="0">
              <a:ea typeface="ＭＳ Ｐゴシック" pitchFamily="34" charset="-128"/>
            </a:endParaRPr>
          </a:p>
        </p:txBody>
      </p:sp>
      <p:pic>
        <p:nvPicPr>
          <p:cNvPr id="6" name="Content Placeholder 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33192" y="6138746"/>
            <a:ext cx="1126492" cy="493403"/>
          </a:xfrm>
          <a:prstGeom prst="rect">
            <a:avLst/>
          </a:prstGeom>
        </p:spPr>
      </p:pic>
    </p:spTree>
    <p:extLst>
      <p:ext uri="{BB962C8B-B14F-4D97-AF65-F5344CB8AC3E}">
        <p14:creationId xmlns:p14="http://schemas.microsoft.com/office/powerpoint/2010/main" val="30344232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hf hdr="0" ftr="0" dt="0"/>
  <p:txStyles>
    <p:titleStyle>
      <a:lvl1pPr algn="l" rtl="0" eaLnBrk="1" fontAlgn="base" hangingPunct="1">
        <a:lnSpc>
          <a:spcPct val="90000"/>
        </a:lnSpc>
        <a:spcBef>
          <a:spcPct val="0"/>
        </a:spcBef>
        <a:spcAft>
          <a:spcPct val="0"/>
        </a:spcAft>
        <a:defRPr lang="en-US" sz="2800" kern="1200" dirty="0">
          <a:solidFill>
            <a:schemeClr val="tx2"/>
          </a:solidFill>
          <a:latin typeface="+mj-lt"/>
          <a:ea typeface="ＭＳ Ｐゴシック" pitchFamily="34" charset="-128"/>
          <a:cs typeface="+mj-cs"/>
        </a:defRPr>
      </a:lvl1pPr>
      <a:lvl2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2pPr>
      <a:lvl3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3pPr>
      <a:lvl4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4pPr>
      <a:lvl5pPr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5pPr>
      <a:lvl6pPr marL="408551"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6pPr>
      <a:lvl7pPr marL="817103"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7pPr>
      <a:lvl8pPr marL="1225655"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8pPr>
      <a:lvl9pPr marL="1634207" algn="l" rtl="0" eaLnBrk="1" fontAlgn="base" hangingPunct="1">
        <a:lnSpc>
          <a:spcPct val="90000"/>
        </a:lnSpc>
        <a:spcBef>
          <a:spcPct val="0"/>
        </a:spcBef>
        <a:spcAft>
          <a:spcPct val="0"/>
        </a:spcAft>
        <a:defRPr sz="2632">
          <a:solidFill>
            <a:schemeClr val="tx2"/>
          </a:solidFill>
          <a:latin typeface="Arial" pitchFamily="34" charset="0"/>
          <a:ea typeface="ＭＳ Ｐゴシック" pitchFamily="34" charset="-128"/>
        </a:defRPr>
      </a:lvl9pPr>
    </p:titleStyle>
    <p:bodyStyle>
      <a:lvl1pPr marL="0" indent="0" algn="l" rtl="0" eaLnBrk="1" fontAlgn="base" hangingPunct="1">
        <a:spcBef>
          <a:spcPts val="1073"/>
        </a:spcBef>
        <a:spcAft>
          <a:spcPct val="0"/>
        </a:spcAft>
        <a:buSzPct val="90000"/>
        <a:buFont typeface="Arial" pitchFamily="34" charset="0"/>
        <a:defRPr sz="1725" b="1" kern="1200">
          <a:solidFill>
            <a:schemeClr val="tx1"/>
          </a:solidFill>
          <a:latin typeface="Arial Narrow" pitchFamily="34" charset="0"/>
          <a:ea typeface="ＭＳ Ｐゴシック" pitchFamily="34" charset="-128"/>
          <a:cs typeface="+mn-cs"/>
        </a:defRPr>
      </a:lvl1pPr>
      <a:lvl2pPr marL="187934" indent="-187934" algn="l" rtl="0" eaLnBrk="1" fontAlgn="base" hangingPunct="1">
        <a:spcBef>
          <a:spcPts val="537"/>
        </a:spcBef>
        <a:spcAft>
          <a:spcPct val="0"/>
        </a:spcAft>
        <a:buSzPct val="90000"/>
        <a:buFont typeface="Arial" pitchFamily="34" charset="0"/>
        <a:buChar char="•"/>
        <a:defRPr sz="1650" kern="1200">
          <a:solidFill>
            <a:schemeClr val="tx1"/>
          </a:solidFill>
          <a:latin typeface="Arial Narrow" pitchFamily="34" charset="0"/>
          <a:ea typeface="ＭＳ Ｐゴシック" pitchFamily="34" charset="-128"/>
          <a:cs typeface="+mn-cs"/>
        </a:defRPr>
      </a:lvl2pPr>
      <a:lvl3pPr marL="392210" indent="-187253" algn="l" rtl="0" eaLnBrk="1" fontAlgn="base" hangingPunct="1">
        <a:spcBef>
          <a:spcPts val="537"/>
        </a:spcBef>
        <a:spcAft>
          <a:spcPct val="0"/>
        </a:spcAft>
        <a:buSzPct val="90000"/>
        <a:buFont typeface="Lucida Grande" charset="0"/>
        <a:buChar char="–"/>
        <a:defRPr sz="1425" kern="1200">
          <a:solidFill>
            <a:schemeClr val="tx1"/>
          </a:solidFill>
          <a:latin typeface="Arial Narrow" pitchFamily="34" charset="0"/>
          <a:ea typeface="ＭＳ Ｐゴシック" pitchFamily="34" charset="-128"/>
          <a:cs typeface="+mn-cs"/>
        </a:defRPr>
      </a:lvl3pPr>
      <a:lvl4pPr marL="580142" indent="-187253" algn="l" rtl="0" eaLnBrk="1" fontAlgn="base" hangingPunct="1">
        <a:spcBef>
          <a:spcPts val="537"/>
        </a:spcBef>
        <a:spcAft>
          <a:spcPct val="0"/>
        </a:spcAft>
        <a:buSzPct val="64000"/>
        <a:buFont typeface="Courier New" pitchFamily="49" charset="0"/>
        <a:buChar char="o"/>
        <a:defRPr sz="1425" kern="1200">
          <a:solidFill>
            <a:schemeClr val="tx1"/>
          </a:solidFill>
          <a:latin typeface="Arial Narrow" pitchFamily="34" charset="0"/>
          <a:ea typeface="ＭＳ Ｐゴシック" pitchFamily="34" charset="-128"/>
          <a:cs typeface="+mn-cs"/>
        </a:defRPr>
      </a:lvl4pPr>
      <a:lvl5pPr marL="768078" indent="-187934" algn="l" rtl="0" eaLnBrk="1" fontAlgn="base" hangingPunct="1">
        <a:spcBef>
          <a:spcPts val="537"/>
        </a:spcBef>
        <a:spcAft>
          <a:spcPct val="0"/>
        </a:spcAft>
        <a:buSzPct val="64000"/>
        <a:buFont typeface="Courier New" pitchFamily="49" charset="0"/>
        <a:buChar char="o"/>
        <a:defRPr sz="1425" kern="1200" baseline="0">
          <a:solidFill>
            <a:schemeClr val="tx1"/>
          </a:solidFill>
          <a:latin typeface="Arial Narrow" pitchFamily="34" charset="0"/>
          <a:ea typeface="ＭＳ Ｐゴシック" pitchFamily="34" charset="-128"/>
          <a:cs typeface="+mn-cs"/>
        </a:defRPr>
      </a:lvl5pPr>
      <a:lvl6pPr marL="1005037" indent="-187934" algn="l" defTabSz="817103" rtl="0" eaLnBrk="1" latinLnBrk="0" hangingPunct="1">
        <a:spcBef>
          <a:spcPct val="20000"/>
        </a:spcBef>
        <a:buSzPct val="64000"/>
        <a:buFont typeface="Courier New" pitchFamily="49" charset="0"/>
        <a:buChar char="o"/>
        <a:defRPr sz="1429" kern="1200" baseline="0">
          <a:solidFill>
            <a:schemeClr val="tx1"/>
          </a:solidFill>
          <a:latin typeface="+mn-lt"/>
          <a:ea typeface="+mn-ea"/>
          <a:cs typeface="+mn-cs"/>
        </a:defRPr>
      </a:lvl6pPr>
      <a:lvl7pPr marL="2655586" indent="-204276" algn="l" defTabSz="817103" rtl="0" eaLnBrk="1" latinLnBrk="0" hangingPunct="1">
        <a:spcBef>
          <a:spcPct val="20000"/>
        </a:spcBef>
        <a:buFont typeface="Arial" pitchFamily="34" charset="0"/>
        <a:buChar char="•"/>
        <a:defRPr sz="1730" kern="1200">
          <a:solidFill>
            <a:schemeClr val="tx1"/>
          </a:solidFill>
          <a:latin typeface="+mn-lt"/>
          <a:ea typeface="+mn-ea"/>
          <a:cs typeface="+mn-cs"/>
        </a:defRPr>
      </a:lvl7pPr>
      <a:lvl8pPr marL="3064138" indent="-204276" algn="l" defTabSz="817103" rtl="0" eaLnBrk="1" latinLnBrk="0" hangingPunct="1">
        <a:spcBef>
          <a:spcPct val="20000"/>
        </a:spcBef>
        <a:buFont typeface="Arial" pitchFamily="34" charset="0"/>
        <a:buChar char="•"/>
        <a:defRPr sz="1730" kern="1200">
          <a:solidFill>
            <a:schemeClr val="tx1"/>
          </a:solidFill>
          <a:latin typeface="+mn-lt"/>
          <a:ea typeface="+mn-ea"/>
          <a:cs typeface="+mn-cs"/>
        </a:defRPr>
      </a:lvl8pPr>
      <a:lvl9pPr marL="3472688" indent="-204276" algn="l" defTabSz="817103" rtl="0" eaLnBrk="1" latinLnBrk="0" hangingPunct="1">
        <a:spcBef>
          <a:spcPct val="20000"/>
        </a:spcBef>
        <a:buFont typeface="Arial" pitchFamily="34" charset="0"/>
        <a:buChar char="•"/>
        <a:defRPr sz="1730" kern="1200">
          <a:solidFill>
            <a:schemeClr val="tx1"/>
          </a:solidFill>
          <a:latin typeface="+mn-lt"/>
          <a:ea typeface="+mn-ea"/>
          <a:cs typeface="+mn-cs"/>
        </a:defRPr>
      </a:lvl9pPr>
    </p:bodyStyle>
    <p:otherStyle>
      <a:defPPr>
        <a:defRPr lang="en-US"/>
      </a:defPPr>
      <a:lvl1pPr marL="0" algn="l" defTabSz="817103" rtl="0" eaLnBrk="1" latinLnBrk="0" hangingPunct="1">
        <a:defRPr sz="1655" kern="1200">
          <a:solidFill>
            <a:schemeClr val="tx1"/>
          </a:solidFill>
          <a:latin typeface="+mn-lt"/>
          <a:ea typeface="+mn-ea"/>
          <a:cs typeface="+mn-cs"/>
        </a:defRPr>
      </a:lvl1pPr>
      <a:lvl2pPr marL="408551" algn="l" defTabSz="817103" rtl="0" eaLnBrk="1" latinLnBrk="0" hangingPunct="1">
        <a:defRPr sz="1655" kern="1200">
          <a:solidFill>
            <a:schemeClr val="tx1"/>
          </a:solidFill>
          <a:latin typeface="+mn-lt"/>
          <a:ea typeface="+mn-ea"/>
          <a:cs typeface="+mn-cs"/>
        </a:defRPr>
      </a:lvl2pPr>
      <a:lvl3pPr marL="817103" algn="l" defTabSz="817103" rtl="0" eaLnBrk="1" latinLnBrk="0" hangingPunct="1">
        <a:defRPr sz="1655" kern="1200">
          <a:solidFill>
            <a:schemeClr val="tx1"/>
          </a:solidFill>
          <a:latin typeface="+mn-lt"/>
          <a:ea typeface="+mn-ea"/>
          <a:cs typeface="+mn-cs"/>
        </a:defRPr>
      </a:lvl3pPr>
      <a:lvl4pPr marL="1225655" algn="l" defTabSz="817103" rtl="0" eaLnBrk="1" latinLnBrk="0" hangingPunct="1">
        <a:defRPr sz="1655" kern="1200">
          <a:solidFill>
            <a:schemeClr val="tx1"/>
          </a:solidFill>
          <a:latin typeface="+mn-lt"/>
          <a:ea typeface="+mn-ea"/>
          <a:cs typeface="+mn-cs"/>
        </a:defRPr>
      </a:lvl4pPr>
      <a:lvl5pPr marL="1634207" algn="l" defTabSz="817103" rtl="0" eaLnBrk="1" latinLnBrk="0" hangingPunct="1">
        <a:defRPr sz="1655" kern="1200">
          <a:solidFill>
            <a:schemeClr val="tx1"/>
          </a:solidFill>
          <a:latin typeface="+mn-lt"/>
          <a:ea typeface="+mn-ea"/>
          <a:cs typeface="+mn-cs"/>
        </a:defRPr>
      </a:lvl5pPr>
      <a:lvl6pPr marL="2042758" algn="l" defTabSz="817103" rtl="0" eaLnBrk="1" latinLnBrk="0" hangingPunct="1">
        <a:defRPr sz="1655" kern="1200">
          <a:solidFill>
            <a:schemeClr val="tx1"/>
          </a:solidFill>
          <a:latin typeface="+mn-lt"/>
          <a:ea typeface="+mn-ea"/>
          <a:cs typeface="+mn-cs"/>
        </a:defRPr>
      </a:lvl6pPr>
      <a:lvl7pPr marL="2451310" algn="l" defTabSz="817103" rtl="0" eaLnBrk="1" latinLnBrk="0" hangingPunct="1">
        <a:defRPr sz="1655" kern="1200">
          <a:solidFill>
            <a:schemeClr val="tx1"/>
          </a:solidFill>
          <a:latin typeface="+mn-lt"/>
          <a:ea typeface="+mn-ea"/>
          <a:cs typeface="+mn-cs"/>
        </a:defRPr>
      </a:lvl7pPr>
      <a:lvl8pPr marL="2859860" algn="l" defTabSz="817103" rtl="0" eaLnBrk="1" latinLnBrk="0" hangingPunct="1">
        <a:defRPr sz="1655" kern="1200">
          <a:solidFill>
            <a:schemeClr val="tx1"/>
          </a:solidFill>
          <a:latin typeface="+mn-lt"/>
          <a:ea typeface="+mn-ea"/>
          <a:cs typeface="+mn-cs"/>
        </a:defRPr>
      </a:lvl8pPr>
      <a:lvl9pPr marL="3268413" algn="l" defTabSz="817103" rtl="0" eaLnBrk="1" latinLnBrk="0" hangingPunct="1">
        <a:defRPr sz="165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2241063" y="3030128"/>
            <a:ext cx="7031534" cy="1107996"/>
          </a:xfrm>
        </p:spPr>
        <p:txBody>
          <a:bodyPr/>
          <a:lstStyle/>
          <a:p>
            <a:r>
              <a:rPr lang="en-US" sz="4000" dirty="0"/>
              <a:t>Damaged Beam &amp; Loose Beam End Management</a:t>
            </a:r>
            <a:endParaRPr lang="en-US" dirty="0"/>
          </a:p>
        </p:txBody>
      </p:sp>
      <p:sp>
        <p:nvSpPr>
          <p:cNvPr id="5" name="Subtitle 4"/>
          <p:cNvSpPr>
            <a:spLocks noGrp="1"/>
          </p:cNvSpPr>
          <p:nvPr>
            <p:ph type="subTitle" sz="quarter" idx="1"/>
          </p:nvPr>
        </p:nvSpPr>
        <p:spPr/>
        <p:txBody>
          <a:bodyPr/>
          <a:lstStyle/>
          <a:p>
            <a:r>
              <a:rPr lang="en-US" sz="2000" dirty="0"/>
              <a:t>Mike Benzy / Claims Prevention</a:t>
            </a:r>
          </a:p>
        </p:txBody>
      </p:sp>
      <p:sp>
        <p:nvSpPr>
          <p:cNvPr id="6" name="Text Placeholder 5"/>
          <p:cNvSpPr>
            <a:spLocks noGrp="1"/>
          </p:cNvSpPr>
          <p:nvPr>
            <p:ph type="body" sz="quarter" idx="12"/>
          </p:nvPr>
        </p:nvSpPr>
        <p:spPr/>
        <p:txBody>
          <a:bodyPr/>
          <a:lstStyle/>
          <a:p>
            <a:r>
              <a:rPr lang="en-US" dirty="0"/>
              <a:t>03/01/2017</a:t>
            </a:r>
          </a:p>
        </p:txBody>
      </p:sp>
    </p:spTree>
    <p:extLst>
      <p:ext uri="{BB962C8B-B14F-4D97-AF65-F5344CB8AC3E}">
        <p14:creationId xmlns:p14="http://schemas.microsoft.com/office/powerpoint/2010/main" val="81600268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8"/>
            <a:ext cx="10273029" cy="593851"/>
          </a:xfrm>
        </p:spPr>
        <p:txBody>
          <a:bodyPr/>
          <a:lstStyle/>
          <a:p>
            <a:r>
              <a:rPr lang="en-US" b="1" dirty="0">
                <a:solidFill>
                  <a:schemeClr val="tx2">
                    <a:lumMod val="75000"/>
                  </a:schemeClr>
                </a:solidFill>
              </a:rPr>
              <a:t>Launch</a:t>
            </a:r>
            <a:r>
              <a:rPr lang="en-US" dirty="0">
                <a:solidFill>
                  <a:schemeClr val="tx2">
                    <a:lumMod val="75000"/>
                  </a:schemeClr>
                </a:solidFill>
              </a:rPr>
              <a:t> – Introduction of the Bundling Cart</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10</a:t>
            </a:fld>
            <a:endParaRPr lang="en-US" dirty="0"/>
          </a:p>
        </p:txBody>
      </p:sp>
      <p:pic>
        <p:nvPicPr>
          <p:cNvPr id="4" name="Picture 5" descr="image018"/>
          <p:cNvPicPr>
            <a:picLocks noChangeAspect="1" noChangeArrowheads="1"/>
          </p:cNvPicPr>
          <p:nvPr/>
        </p:nvPicPr>
        <p:blipFill>
          <a:blip r:embed="rId2" cstate="print"/>
          <a:srcRect/>
          <a:stretch>
            <a:fillRect/>
          </a:stretch>
        </p:blipFill>
        <p:spPr bwMode="auto">
          <a:xfrm>
            <a:off x="8169653" y="862149"/>
            <a:ext cx="3062552" cy="2305921"/>
          </a:xfrm>
          <a:prstGeom prst="rect">
            <a:avLst/>
          </a:prstGeom>
          <a:ln>
            <a:noFill/>
          </a:ln>
          <a:effectLst>
            <a:outerShdw blurRad="190500" algn="tl" rotWithShape="0">
              <a:srgbClr val="000000">
                <a:alpha val="70000"/>
              </a:srgbClr>
            </a:outerShdw>
          </a:effectLst>
        </p:spPr>
      </p:pic>
      <p:sp>
        <p:nvSpPr>
          <p:cNvPr id="5" name="TextBox 4"/>
          <p:cNvSpPr txBox="1"/>
          <p:nvPr/>
        </p:nvSpPr>
        <p:spPr>
          <a:xfrm>
            <a:off x="3502084" y="1357822"/>
            <a:ext cx="4830453" cy="1169551"/>
          </a:xfrm>
          <a:prstGeom prst="rect">
            <a:avLst/>
          </a:prstGeom>
          <a:noFill/>
        </p:spPr>
        <p:txBody>
          <a:bodyPr wrap="square" rtlCol="0">
            <a:spAutoFit/>
          </a:bodyPr>
          <a:lstStyle/>
          <a:p>
            <a:pPr marL="274320" indent="-274320">
              <a:buFont typeface="Arial" pitchFamily="34" charset="0"/>
              <a:buChar char="•"/>
            </a:pPr>
            <a:r>
              <a:rPr lang="en-US" sz="2000" i="1" dirty="0">
                <a:solidFill>
                  <a:srgbClr val="C00000"/>
                </a:solidFill>
                <a:latin typeface="+mn-lt"/>
              </a:rPr>
              <a:t>The tool by itself did not promote intuitive use</a:t>
            </a:r>
          </a:p>
          <a:p>
            <a:pPr marL="274320" indent="-274320"/>
            <a:endParaRPr lang="en-US" sz="1000" i="1" dirty="0">
              <a:solidFill>
                <a:srgbClr val="C00000"/>
              </a:solidFill>
              <a:latin typeface="+mn-lt"/>
            </a:endParaRPr>
          </a:p>
          <a:p>
            <a:pPr marL="274320" indent="-274320">
              <a:buFont typeface="Arial" pitchFamily="34" charset="0"/>
              <a:buChar char="•"/>
            </a:pPr>
            <a:r>
              <a:rPr lang="en-US" sz="2000" i="1" dirty="0">
                <a:solidFill>
                  <a:srgbClr val="C00000"/>
                </a:solidFill>
                <a:latin typeface="+mn-lt"/>
              </a:rPr>
              <a:t>A process needed to be developed to create the desired result</a:t>
            </a:r>
          </a:p>
        </p:txBody>
      </p:sp>
      <p:sp>
        <p:nvSpPr>
          <p:cNvPr id="6" name="Content Placeholder 2"/>
          <p:cNvSpPr txBox="1">
            <a:spLocks/>
          </p:cNvSpPr>
          <p:nvPr/>
        </p:nvSpPr>
        <p:spPr>
          <a:xfrm>
            <a:off x="959176" y="3023046"/>
            <a:ext cx="8056920" cy="3072238"/>
          </a:xfrm>
          <a:prstGeom prst="rect">
            <a:avLst/>
          </a:prstGeom>
          <a:noFill/>
          <a:ln>
            <a:noFill/>
          </a:ln>
          <a:effectLst>
            <a:glow rad="101600">
              <a:schemeClr val="accent2">
                <a:satMod val="175000"/>
                <a:alpha val="40000"/>
              </a:schemeClr>
            </a:glow>
          </a:effectLst>
        </p:spPr>
        <p:txBody>
          <a:bodyPr/>
          <a:lstStyle>
            <a:lvl1pPr marL="0" indent="0" algn="l" rtl="0" eaLnBrk="1" fontAlgn="base" hangingPunct="1">
              <a:spcBef>
                <a:spcPts val="1073"/>
              </a:spcBef>
              <a:spcAft>
                <a:spcPct val="0"/>
              </a:spcAft>
              <a:buSzPct val="90000"/>
              <a:buFont typeface="Arial" pitchFamily="34" charset="0"/>
              <a:defRPr sz="1725" b="1" kern="1200">
                <a:solidFill>
                  <a:schemeClr val="tx1"/>
                </a:solidFill>
                <a:latin typeface="Arial Narrow" pitchFamily="34" charset="0"/>
                <a:ea typeface="ＭＳ Ｐゴシック" pitchFamily="34" charset="-128"/>
                <a:cs typeface="+mn-cs"/>
              </a:defRPr>
            </a:lvl1pPr>
            <a:lvl2pPr marL="187934" indent="-187934" algn="l" rtl="0" eaLnBrk="1" fontAlgn="base" hangingPunct="1">
              <a:spcBef>
                <a:spcPts val="537"/>
              </a:spcBef>
              <a:spcAft>
                <a:spcPct val="0"/>
              </a:spcAft>
              <a:buSzPct val="90000"/>
              <a:buFont typeface="Arial" pitchFamily="34" charset="0"/>
              <a:buChar char="•"/>
              <a:defRPr sz="1650" kern="1200">
                <a:solidFill>
                  <a:schemeClr val="tx1"/>
                </a:solidFill>
                <a:latin typeface="Arial Narrow" pitchFamily="34" charset="0"/>
                <a:ea typeface="ＭＳ Ｐゴシック" pitchFamily="34" charset="-128"/>
                <a:cs typeface="+mn-cs"/>
              </a:defRPr>
            </a:lvl2pPr>
            <a:lvl3pPr marL="392210" indent="-187253" algn="l" rtl="0" eaLnBrk="1" fontAlgn="base" hangingPunct="1">
              <a:spcBef>
                <a:spcPts val="537"/>
              </a:spcBef>
              <a:spcAft>
                <a:spcPct val="0"/>
              </a:spcAft>
              <a:buSzPct val="90000"/>
              <a:buFont typeface="Lucida Grande" charset="0"/>
              <a:buChar char="–"/>
              <a:defRPr sz="1425" kern="1200">
                <a:solidFill>
                  <a:schemeClr val="tx1"/>
                </a:solidFill>
                <a:latin typeface="Arial Narrow" pitchFamily="34" charset="0"/>
                <a:ea typeface="ＭＳ Ｐゴシック" pitchFamily="34" charset="-128"/>
                <a:cs typeface="+mn-cs"/>
              </a:defRPr>
            </a:lvl3pPr>
            <a:lvl4pPr marL="580142" indent="-187253" algn="l" rtl="0" eaLnBrk="1" fontAlgn="base" hangingPunct="1">
              <a:spcBef>
                <a:spcPts val="537"/>
              </a:spcBef>
              <a:spcAft>
                <a:spcPct val="0"/>
              </a:spcAft>
              <a:buSzPct val="64000"/>
              <a:buFont typeface="Courier New" pitchFamily="49" charset="0"/>
              <a:buChar char="o"/>
              <a:defRPr sz="1425" kern="1200">
                <a:solidFill>
                  <a:schemeClr val="tx1"/>
                </a:solidFill>
                <a:latin typeface="Arial Narrow" pitchFamily="34" charset="0"/>
                <a:ea typeface="ＭＳ Ｐゴシック" pitchFamily="34" charset="-128"/>
                <a:cs typeface="+mn-cs"/>
              </a:defRPr>
            </a:lvl4pPr>
            <a:lvl5pPr marL="768078" indent="-187934" algn="l" rtl="0" eaLnBrk="1" fontAlgn="base" hangingPunct="1">
              <a:spcBef>
                <a:spcPts val="537"/>
              </a:spcBef>
              <a:spcAft>
                <a:spcPct val="0"/>
              </a:spcAft>
              <a:buSzPct val="64000"/>
              <a:buFont typeface="Courier New" pitchFamily="49" charset="0"/>
              <a:buChar char="o"/>
              <a:defRPr sz="1425" kern="1200" baseline="0">
                <a:solidFill>
                  <a:schemeClr val="tx1"/>
                </a:solidFill>
                <a:latin typeface="Arial Narrow" pitchFamily="34" charset="0"/>
                <a:ea typeface="ＭＳ Ｐゴシック" pitchFamily="34" charset="-128"/>
                <a:cs typeface="+mn-cs"/>
              </a:defRPr>
            </a:lvl5pPr>
            <a:lvl6pPr marL="1005037" indent="-187934" algn="l" defTabSz="817103" rtl="0" eaLnBrk="1" latinLnBrk="0" hangingPunct="1">
              <a:spcBef>
                <a:spcPct val="20000"/>
              </a:spcBef>
              <a:buSzPct val="64000"/>
              <a:buFont typeface="Courier New" pitchFamily="49" charset="0"/>
              <a:buChar char="o"/>
              <a:defRPr sz="1429" kern="1200" baseline="0">
                <a:solidFill>
                  <a:schemeClr val="tx1"/>
                </a:solidFill>
                <a:latin typeface="+mn-lt"/>
                <a:ea typeface="+mn-ea"/>
                <a:cs typeface="+mn-cs"/>
              </a:defRPr>
            </a:lvl6pPr>
            <a:lvl7pPr marL="2655586" indent="-204276" algn="l" defTabSz="817103" rtl="0" eaLnBrk="1" latinLnBrk="0" hangingPunct="1">
              <a:spcBef>
                <a:spcPct val="20000"/>
              </a:spcBef>
              <a:buFont typeface="Arial" pitchFamily="34" charset="0"/>
              <a:buChar char="•"/>
              <a:defRPr sz="1730" kern="1200">
                <a:solidFill>
                  <a:schemeClr val="tx1"/>
                </a:solidFill>
                <a:latin typeface="+mn-lt"/>
                <a:ea typeface="+mn-ea"/>
                <a:cs typeface="+mn-cs"/>
              </a:defRPr>
            </a:lvl7pPr>
            <a:lvl8pPr marL="3064138" indent="-204276" algn="l" defTabSz="817103" rtl="0" eaLnBrk="1" latinLnBrk="0" hangingPunct="1">
              <a:spcBef>
                <a:spcPct val="20000"/>
              </a:spcBef>
              <a:buFont typeface="Arial" pitchFamily="34" charset="0"/>
              <a:buChar char="•"/>
              <a:defRPr sz="1730" kern="1200">
                <a:solidFill>
                  <a:schemeClr val="tx1"/>
                </a:solidFill>
                <a:latin typeface="+mn-lt"/>
                <a:ea typeface="+mn-ea"/>
                <a:cs typeface="+mn-cs"/>
              </a:defRPr>
            </a:lvl8pPr>
            <a:lvl9pPr marL="3472688" indent="-204276" algn="l" defTabSz="817103" rtl="0" eaLnBrk="1" latinLnBrk="0" hangingPunct="1">
              <a:spcBef>
                <a:spcPct val="20000"/>
              </a:spcBef>
              <a:buFont typeface="Arial" pitchFamily="34" charset="0"/>
              <a:buChar char="•"/>
              <a:defRPr sz="1730" kern="1200">
                <a:solidFill>
                  <a:schemeClr val="tx1"/>
                </a:solidFill>
                <a:latin typeface="+mn-lt"/>
                <a:ea typeface="+mn-ea"/>
                <a:cs typeface="+mn-cs"/>
              </a:defRPr>
            </a:lvl9pPr>
          </a:lstStyle>
          <a:p>
            <a:pPr marL="274320" indent="-274320">
              <a:buFont typeface="Arial" pitchFamily="34" charset="0"/>
              <a:buChar char="•"/>
            </a:pPr>
            <a:r>
              <a:rPr lang="en-US"/>
              <a:t>The NAS team determined the following policy:</a:t>
            </a:r>
          </a:p>
          <a:p>
            <a:pPr marL="731520" lvl="1" indent="-274320">
              <a:buFont typeface="Wingdings" pitchFamily="2" charset="2"/>
              <a:buChar char="Ø"/>
            </a:pPr>
            <a:r>
              <a:rPr lang="en-US" sz="1400" b="1"/>
              <a:t>The cart is to be placed in a centralized location where the main pre-shifts are held on the dock and not moved</a:t>
            </a:r>
          </a:p>
          <a:p>
            <a:pPr marL="731520" lvl="1" indent="-274320">
              <a:buFont typeface="Wingdings" pitchFamily="2" charset="2"/>
              <a:buChar char="Ø"/>
            </a:pPr>
            <a:r>
              <a:rPr lang="en-US" sz="1400" b="1"/>
              <a:t>Damaged beams are to be immediately loaded into the cart and not placed in piles or in other carts, thus removing the need to use productive hours to build</a:t>
            </a:r>
          </a:p>
          <a:p>
            <a:pPr marL="731520" lvl="1" indent="-274320">
              <a:buFont typeface="Wingdings" pitchFamily="2" charset="2"/>
              <a:buChar char="Ø"/>
            </a:pPr>
            <a:r>
              <a:rPr lang="en-US" sz="1400" b="1"/>
              <a:t>Once full, the beams are to be banded twice around the bundle and twice to the pallet. </a:t>
            </a:r>
          </a:p>
          <a:p>
            <a:pPr marL="731520" lvl="1" indent="-274320">
              <a:buFont typeface="Wingdings" pitchFamily="2" charset="2"/>
              <a:buChar char="Ø"/>
            </a:pPr>
            <a:r>
              <a:rPr lang="en-US" sz="1400" b="1"/>
              <a:t>Bundles are billed immediately to repair locations with the keyword “BROK”</a:t>
            </a:r>
          </a:p>
          <a:p>
            <a:pPr marL="731520" lvl="1" indent="-274320">
              <a:buFont typeface="Wingdings" pitchFamily="2" charset="2"/>
              <a:buChar char="Ø"/>
            </a:pPr>
            <a:r>
              <a:rPr lang="en-US" sz="1400" b="1"/>
              <a:t>Loose ends are collected in a barrel, which will also be sent to repair locations.  Repair locations will empty and send the barrel back.</a:t>
            </a:r>
          </a:p>
          <a:p>
            <a:pPr marL="731520" lvl="1" indent="-274320">
              <a:buFont typeface="Wingdings" pitchFamily="2" charset="2"/>
              <a:buChar char="Ø"/>
            </a:pPr>
            <a:r>
              <a:rPr lang="en-US" sz="1400" b="1"/>
              <a:t>EOL locations will send damaged beams to the hub daily, where they will be bundled.</a:t>
            </a:r>
          </a:p>
          <a:p>
            <a:pPr marL="731520" lvl="1" indent="-274320">
              <a:buFont typeface="Wingdings" pitchFamily="2" charset="2"/>
              <a:buChar char="Ø"/>
            </a:pPr>
            <a:r>
              <a:rPr lang="en-US" sz="1400" b="1"/>
              <a:t>All Supervision are responsible for monitoring</a:t>
            </a:r>
          </a:p>
          <a:p>
            <a:endParaRPr lang="en-US" b="0" dirty="0"/>
          </a:p>
        </p:txBody>
      </p:sp>
    </p:spTree>
    <p:extLst>
      <p:ext uri="{BB962C8B-B14F-4D97-AF65-F5344CB8AC3E}">
        <p14:creationId xmlns:p14="http://schemas.microsoft.com/office/powerpoint/2010/main" val="408720063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75000"/>
                  </a:schemeClr>
                </a:solidFill>
              </a:rPr>
              <a:t>Launch</a:t>
            </a:r>
            <a:r>
              <a:rPr lang="en-US" dirty="0">
                <a:solidFill>
                  <a:schemeClr val="tx2">
                    <a:lumMod val="75000"/>
                  </a:schemeClr>
                </a:solidFill>
              </a:rPr>
              <a:t> – Introduction of the Bundling Cart</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11</a:t>
            </a:fld>
            <a:endParaRPr lang="en-US" dirty="0"/>
          </a:p>
        </p:txBody>
      </p:sp>
      <p:pic>
        <p:nvPicPr>
          <p:cNvPr id="4" name="Picture 3" descr="IMG_4520"/>
          <p:cNvPicPr>
            <a:picLocks noChangeAspect="1" noChangeArrowheads="1"/>
          </p:cNvPicPr>
          <p:nvPr/>
        </p:nvPicPr>
        <p:blipFill>
          <a:blip r:embed="rId2" cstate="print"/>
          <a:srcRect/>
          <a:stretch>
            <a:fillRect/>
          </a:stretch>
        </p:blipFill>
        <p:spPr bwMode="auto">
          <a:xfrm>
            <a:off x="959176" y="1651746"/>
            <a:ext cx="2838728" cy="3784972"/>
          </a:xfrm>
          <a:prstGeom prst="rect">
            <a:avLst/>
          </a:prstGeom>
          <a:noFill/>
        </p:spPr>
      </p:pic>
      <p:pic>
        <p:nvPicPr>
          <p:cNvPr id="5" name="Picture 4" descr="IMG_4521"/>
          <p:cNvPicPr>
            <a:picLocks noChangeAspect="1" noChangeArrowheads="1"/>
          </p:cNvPicPr>
          <p:nvPr/>
        </p:nvPicPr>
        <p:blipFill>
          <a:blip r:embed="rId3" cstate="print"/>
          <a:srcRect/>
          <a:stretch>
            <a:fillRect/>
          </a:stretch>
        </p:blipFill>
        <p:spPr bwMode="auto">
          <a:xfrm>
            <a:off x="4935493" y="2118241"/>
            <a:ext cx="2391087" cy="3188116"/>
          </a:xfrm>
          <a:prstGeom prst="rect">
            <a:avLst/>
          </a:prstGeom>
          <a:noFill/>
        </p:spPr>
      </p:pic>
      <p:pic>
        <p:nvPicPr>
          <p:cNvPr id="6" name="Picture 1" descr="image001"/>
          <p:cNvPicPr>
            <a:picLocks noChangeAspect="1" noChangeArrowheads="1"/>
          </p:cNvPicPr>
          <p:nvPr/>
        </p:nvPicPr>
        <p:blipFill>
          <a:blip r:embed="rId4" cstate="print"/>
          <a:srcRect/>
          <a:stretch>
            <a:fillRect/>
          </a:stretch>
        </p:blipFill>
        <p:spPr bwMode="auto">
          <a:xfrm>
            <a:off x="8319110" y="1651746"/>
            <a:ext cx="2913095" cy="3852025"/>
          </a:xfrm>
          <a:prstGeom prst="rect">
            <a:avLst/>
          </a:prstGeom>
          <a:noFill/>
          <a:ln w="9525">
            <a:noFill/>
            <a:miter lim="800000"/>
            <a:headEnd/>
            <a:tailEnd/>
          </a:ln>
        </p:spPr>
      </p:pic>
      <p:sp>
        <p:nvSpPr>
          <p:cNvPr id="7" name="TextBox 6"/>
          <p:cNvSpPr txBox="1"/>
          <p:nvPr/>
        </p:nvSpPr>
        <p:spPr>
          <a:xfrm>
            <a:off x="1466416" y="1185873"/>
            <a:ext cx="1810111" cy="400110"/>
          </a:xfrm>
          <a:prstGeom prst="rect">
            <a:avLst/>
          </a:prstGeom>
          <a:noFill/>
        </p:spPr>
        <p:txBody>
          <a:bodyPr wrap="none" rtlCol="0">
            <a:spAutoFit/>
          </a:bodyPr>
          <a:lstStyle/>
          <a:p>
            <a:pPr marL="274320" indent="-274320"/>
            <a:r>
              <a:rPr lang="en-US" sz="2000" b="1" dirty="0">
                <a:latin typeface="+mn-lt"/>
              </a:rPr>
              <a:t>Dock Placement</a:t>
            </a:r>
          </a:p>
        </p:txBody>
      </p:sp>
      <p:sp>
        <p:nvSpPr>
          <p:cNvPr id="8" name="TextBox 7"/>
          <p:cNvSpPr txBox="1"/>
          <p:nvPr/>
        </p:nvSpPr>
        <p:spPr>
          <a:xfrm>
            <a:off x="5143032" y="1718131"/>
            <a:ext cx="1830950" cy="400110"/>
          </a:xfrm>
          <a:prstGeom prst="rect">
            <a:avLst/>
          </a:prstGeom>
          <a:noFill/>
        </p:spPr>
        <p:txBody>
          <a:bodyPr wrap="none" rtlCol="0">
            <a:spAutoFit/>
          </a:bodyPr>
          <a:lstStyle/>
          <a:p>
            <a:pPr marL="274320" indent="-274320"/>
            <a:r>
              <a:rPr lang="en-US" sz="2000" b="1" dirty="0">
                <a:latin typeface="+mn-lt"/>
              </a:rPr>
              <a:t>Bundle Removal</a:t>
            </a:r>
          </a:p>
        </p:txBody>
      </p:sp>
      <p:sp>
        <p:nvSpPr>
          <p:cNvPr id="9" name="TextBox 8"/>
          <p:cNvSpPr txBox="1"/>
          <p:nvPr/>
        </p:nvSpPr>
        <p:spPr>
          <a:xfrm>
            <a:off x="9087808" y="1251947"/>
            <a:ext cx="1375698" cy="400110"/>
          </a:xfrm>
          <a:prstGeom prst="rect">
            <a:avLst/>
          </a:prstGeom>
          <a:noFill/>
        </p:spPr>
        <p:txBody>
          <a:bodyPr wrap="none" rtlCol="0">
            <a:spAutoFit/>
          </a:bodyPr>
          <a:lstStyle/>
          <a:p>
            <a:pPr marL="274320" indent="-274320"/>
            <a:r>
              <a:rPr lang="en-US" sz="2000" b="1" dirty="0">
                <a:latin typeface="+mn-lt"/>
              </a:rPr>
              <a:t>Loose Ends</a:t>
            </a:r>
          </a:p>
        </p:txBody>
      </p:sp>
    </p:spTree>
    <p:extLst>
      <p:ext uri="{BB962C8B-B14F-4D97-AF65-F5344CB8AC3E}">
        <p14:creationId xmlns:p14="http://schemas.microsoft.com/office/powerpoint/2010/main" val="259877537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75000"/>
                  </a:schemeClr>
                </a:solidFill>
              </a:rPr>
              <a:t>BUILD</a:t>
            </a:r>
            <a:r>
              <a:rPr lang="en-US" dirty="0">
                <a:solidFill>
                  <a:schemeClr val="tx2">
                    <a:lumMod val="75000"/>
                  </a:schemeClr>
                </a:solidFill>
              </a:rPr>
              <a:t> – New Banding Process</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12</a:t>
            </a:fld>
            <a:endParaRPr lang="en-US" dirty="0"/>
          </a:p>
        </p:txBody>
      </p:sp>
      <p:pic>
        <p:nvPicPr>
          <p:cNvPr id="4" name="Picture 3"/>
          <p:cNvPicPr>
            <a:picLocks noChangeAspect="1"/>
          </p:cNvPicPr>
          <p:nvPr/>
        </p:nvPicPr>
        <p:blipFill>
          <a:blip r:embed="rId2"/>
          <a:stretch>
            <a:fillRect/>
          </a:stretch>
        </p:blipFill>
        <p:spPr>
          <a:xfrm>
            <a:off x="1387792" y="1929764"/>
            <a:ext cx="8814299" cy="4164039"/>
          </a:xfrm>
          <a:prstGeom prst="rect">
            <a:avLst/>
          </a:prstGeom>
        </p:spPr>
      </p:pic>
      <p:sp>
        <p:nvSpPr>
          <p:cNvPr id="5" name="TextBox 4"/>
          <p:cNvSpPr txBox="1"/>
          <p:nvPr/>
        </p:nvSpPr>
        <p:spPr>
          <a:xfrm>
            <a:off x="703385" y="985818"/>
            <a:ext cx="10560968" cy="707886"/>
          </a:xfrm>
          <a:prstGeom prst="rect">
            <a:avLst/>
          </a:prstGeom>
          <a:noFill/>
        </p:spPr>
        <p:txBody>
          <a:bodyPr wrap="none" rtlCol="0">
            <a:spAutoFit/>
          </a:bodyPr>
          <a:lstStyle/>
          <a:p>
            <a:pPr marL="274320" indent="-274320">
              <a:buFont typeface="Arial" pitchFamily="34" charset="0"/>
              <a:buChar char="•"/>
            </a:pPr>
            <a:r>
              <a:rPr lang="en-US" sz="2000" b="1" dirty="0">
                <a:latin typeface="+mn-lt"/>
              </a:rPr>
              <a:t>New bundles were not staying together as planned</a:t>
            </a:r>
          </a:p>
          <a:p>
            <a:pPr marL="274320" indent="-274320">
              <a:buFont typeface="Arial" pitchFamily="34" charset="0"/>
              <a:buChar char="•"/>
            </a:pPr>
            <a:r>
              <a:rPr lang="en-US" sz="2000" b="1" dirty="0">
                <a:latin typeface="+mn-lt"/>
              </a:rPr>
              <a:t>The team went briefly back to the BUILD phase of ABLE to re-engineer the optimal banding sequence</a:t>
            </a:r>
          </a:p>
        </p:txBody>
      </p:sp>
    </p:spTree>
    <p:extLst>
      <p:ext uri="{BB962C8B-B14F-4D97-AF65-F5344CB8AC3E}">
        <p14:creationId xmlns:p14="http://schemas.microsoft.com/office/powerpoint/2010/main" val="373609839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75000"/>
                  </a:schemeClr>
                </a:solidFill>
              </a:rPr>
              <a:t>Launch</a:t>
            </a:r>
            <a:r>
              <a:rPr lang="en-US" dirty="0">
                <a:solidFill>
                  <a:schemeClr val="tx2">
                    <a:lumMod val="75000"/>
                  </a:schemeClr>
                </a:solidFill>
              </a:rPr>
              <a:t> – Removing Banded Bundles</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13</a:t>
            </a:fld>
            <a:endParaRPr lang="en-US" dirty="0"/>
          </a:p>
        </p:txBody>
      </p:sp>
      <p:pic>
        <p:nvPicPr>
          <p:cNvPr id="4" name="Bad Beam Removal From R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8259143"/>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75000"/>
                  </a:schemeClr>
                </a:solidFill>
              </a:rPr>
              <a:t>Launch</a:t>
            </a:r>
            <a:r>
              <a:rPr lang="en-US" dirty="0">
                <a:solidFill>
                  <a:schemeClr val="tx2">
                    <a:lumMod val="75000"/>
                  </a:schemeClr>
                </a:solidFill>
              </a:rPr>
              <a:t> – Finalized Process</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14</a:t>
            </a:fld>
            <a:endParaRPr lang="en-US" dirty="0"/>
          </a:p>
        </p:txBody>
      </p:sp>
      <p:sp>
        <p:nvSpPr>
          <p:cNvPr id="4" name="TextBox 3"/>
          <p:cNvSpPr txBox="1"/>
          <p:nvPr/>
        </p:nvSpPr>
        <p:spPr>
          <a:xfrm>
            <a:off x="2110544" y="980294"/>
            <a:ext cx="7970292" cy="5047536"/>
          </a:xfrm>
          <a:prstGeom prst="rect">
            <a:avLst/>
          </a:prstGeom>
          <a:noFill/>
        </p:spPr>
        <p:txBody>
          <a:bodyPr wrap="square" rtlCol="0">
            <a:spAutoFit/>
          </a:bodyPr>
          <a:lstStyle/>
          <a:p>
            <a:pPr marL="274320" indent="-274320"/>
            <a:r>
              <a:rPr lang="en-US" sz="2000" b="1" dirty="0">
                <a:latin typeface="+mn-lt"/>
              </a:rPr>
              <a:t>Final Process for Damaged Beam + Loose End Consolidation &amp; Movement:</a:t>
            </a:r>
          </a:p>
          <a:p>
            <a:pPr marL="274320" indent="-274320"/>
            <a:endParaRPr lang="en-US" sz="500" b="1" dirty="0">
              <a:latin typeface="+mn-lt"/>
            </a:endParaRPr>
          </a:p>
          <a:p>
            <a:pPr marL="274320" indent="-274320">
              <a:buFont typeface="Arial" pitchFamily="34" charset="0"/>
              <a:buChar char="•"/>
            </a:pPr>
            <a:r>
              <a:rPr lang="en-US" sz="1800" dirty="0">
                <a:latin typeface="+mn-lt"/>
              </a:rPr>
              <a:t>Consolidation cart &amp; end collection barrel are placed in a centralized location at a HUB</a:t>
            </a:r>
          </a:p>
          <a:p>
            <a:pPr marL="274320" indent="-274320"/>
            <a:endParaRPr lang="en-US" sz="700" dirty="0">
              <a:latin typeface="+mn-lt"/>
            </a:endParaRPr>
          </a:p>
          <a:p>
            <a:pPr marL="274320" indent="-274320">
              <a:buFont typeface="Arial" pitchFamily="34" charset="0"/>
              <a:buChar char="•"/>
            </a:pPr>
            <a:r>
              <a:rPr lang="en-US" sz="1800" dirty="0">
                <a:latin typeface="+mn-lt"/>
              </a:rPr>
              <a:t>“Bad Beams” sign hung above the consolidation cart</a:t>
            </a:r>
          </a:p>
          <a:p>
            <a:pPr marL="274320" indent="-274320"/>
            <a:endParaRPr lang="en-US" sz="700" dirty="0">
              <a:latin typeface="+mn-lt"/>
            </a:endParaRPr>
          </a:p>
          <a:p>
            <a:pPr marL="274320" indent="-274320">
              <a:buFont typeface="Arial" pitchFamily="34" charset="0"/>
              <a:buChar char="•"/>
            </a:pPr>
            <a:r>
              <a:rPr lang="en-US" sz="1800" dirty="0">
                <a:latin typeface="+mn-lt"/>
              </a:rPr>
              <a:t>1 empty pallet is loaded into the bottom of the cart</a:t>
            </a:r>
          </a:p>
          <a:p>
            <a:pPr marL="274320" indent="-274320"/>
            <a:endParaRPr lang="en-US" sz="700" dirty="0">
              <a:latin typeface="+mn-lt"/>
            </a:endParaRPr>
          </a:p>
          <a:p>
            <a:pPr marL="274320" indent="-274320">
              <a:buFont typeface="Arial" pitchFamily="34" charset="0"/>
              <a:buChar char="•"/>
            </a:pPr>
            <a:r>
              <a:rPr lang="en-US" sz="1800" dirty="0">
                <a:latin typeface="+mn-lt"/>
              </a:rPr>
              <a:t>Employees load bad beams and loose ends into the receptacles as they work</a:t>
            </a:r>
          </a:p>
          <a:p>
            <a:pPr marL="274320" indent="-274320"/>
            <a:endParaRPr lang="en-US" sz="700" dirty="0">
              <a:latin typeface="+mn-lt"/>
            </a:endParaRPr>
          </a:p>
          <a:p>
            <a:pPr marL="274320" indent="-274320">
              <a:buFont typeface="Arial" pitchFamily="34" charset="0"/>
              <a:buChar char="•"/>
            </a:pPr>
            <a:r>
              <a:rPr lang="en-US" sz="1800" dirty="0">
                <a:latin typeface="+mn-lt"/>
              </a:rPr>
              <a:t>When the cart is full it contains approximately 90-95 beams</a:t>
            </a:r>
          </a:p>
          <a:p>
            <a:pPr marL="274320" indent="-274320"/>
            <a:endParaRPr lang="en-US" sz="700" dirty="0">
              <a:latin typeface="+mn-lt"/>
            </a:endParaRPr>
          </a:p>
          <a:p>
            <a:pPr marL="274320" indent="-274320">
              <a:buFont typeface="Arial" pitchFamily="34" charset="0"/>
              <a:buChar char="•"/>
            </a:pPr>
            <a:r>
              <a:rPr lang="en-US" sz="1800" dirty="0">
                <a:latin typeface="+mn-lt"/>
              </a:rPr>
              <a:t>The bundle is to be banded twice through the pallet &amp; around the bundle, as well as twice around just the bundle </a:t>
            </a:r>
          </a:p>
          <a:p>
            <a:pPr marL="274320" indent="-274320"/>
            <a:endParaRPr lang="en-US" sz="700" dirty="0">
              <a:latin typeface="+mn-lt"/>
            </a:endParaRPr>
          </a:p>
          <a:p>
            <a:pPr marL="274320" indent="-274320">
              <a:buFont typeface="Arial" pitchFamily="34" charset="0"/>
              <a:buChar char="•"/>
            </a:pPr>
            <a:r>
              <a:rPr lang="en-US" sz="1800" dirty="0">
                <a:latin typeface="+mn-lt"/>
              </a:rPr>
              <a:t>The bundle is to be billed as a C0 bill to a repair location with the keyword, “BROK”</a:t>
            </a:r>
          </a:p>
          <a:p>
            <a:pPr marL="274320" indent="-274320"/>
            <a:endParaRPr lang="en-US" sz="700" dirty="0">
              <a:latin typeface="+mn-lt"/>
            </a:endParaRPr>
          </a:p>
          <a:p>
            <a:pPr marL="274320" indent="-274320">
              <a:buFont typeface="Arial" pitchFamily="34" charset="0"/>
              <a:buChar char="•"/>
            </a:pPr>
            <a:r>
              <a:rPr lang="en-US" sz="1800" dirty="0">
                <a:latin typeface="+mn-lt"/>
              </a:rPr>
              <a:t>When the barrel is full, it contains approximately 120 loose ends</a:t>
            </a:r>
          </a:p>
          <a:p>
            <a:pPr marL="274320" indent="-274320"/>
            <a:endParaRPr lang="en-US" sz="700" dirty="0">
              <a:latin typeface="+mn-lt"/>
            </a:endParaRPr>
          </a:p>
          <a:p>
            <a:pPr marL="274320" indent="-274320">
              <a:buFont typeface="Arial" pitchFamily="34" charset="0"/>
              <a:buChar char="•"/>
            </a:pPr>
            <a:r>
              <a:rPr lang="en-US" sz="1800" dirty="0">
                <a:latin typeface="+mn-lt"/>
              </a:rPr>
              <a:t>The barrel is to be billed as a C0 bill to a repair location with the keyword “BROK”</a:t>
            </a:r>
          </a:p>
          <a:p>
            <a:pPr marL="274320" indent="-274320"/>
            <a:endParaRPr lang="en-US" sz="700" dirty="0">
              <a:latin typeface="+mn-lt"/>
            </a:endParaRPr>
          </a:p>
          <a:p>
            <a:pPr marL="274320" indent="-274320">
              <a:buFont typeface="Arial" pitchFamily="34" charset="0"/>
              <a:buChar char="•"/>
            </a:pPr>
            <a:r>
              <a:rPr lang="en-US" sz="1800" dirty="0">
                <a:latin typeface="+mn-lt"/>
              </a:rPr>
              <a:t>Instructions on the barrel state to return to the shipping location</a:t>
            </a:r>
          </a:p>
          <a:p>
            <a:pPr marL="274320" indent="-274320"/>
            <a:endParaRPr lang="en-US" sz="800" dirty="0">
              <a:latin typeface="+mn-lt"/>
            </a:endParaRPr>
          </a:p>
          <a:p>
            <a:pPr marL="274320" indent="-274320">
              <a:buFont typeface="Arial" pitchFamily="34" charset="0"/>
              <a:buChar char="•"/>
            </a:pPr>
            <a:r>
              <a:rPr lang="en-US" sz="1800" dirty="0">
                <a:latin typeface="+mn-lt"/>
              </a:rPr>
              <a:t>EOL centers load damaged beams &amp; loose ends back to HUBs daily</a:t>
            </a:r>
          </a:p>
        </p:txBody>
      </p:sp>
    </p:spTree>
    <p:extLst>
      <p:ext uri="{BB962C8B-B14F-4D97-AF65-F5344CB8AC3E}">
        <p14:creationId xmlns:p14="http://schemas.microsoft.com/office/powerpoint/2010/main" val="189593282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75000"/>
                  </a:schemeClr>
                </a:solidFill>
              </a:rPr>
              <a:t>Evaluate</a:t>
            </a:r>
            <a:r>
              <a:rPr lang="en-US" dirty="0">
                <a:solidFill>
                  <a:schemeClr val="tx2">
                    <a:lumMod val="75000"/>
                  </a:schemeClr>
                </a:solidFill>
              </a:rPr>
              <a:t> - NAS</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15</a:t>
            </a:fld>
            <a:endParaRPr lang="en-US" dirty="0"/>
          </a:p>
        </p:txBody>
      </p:sp>
      <p:pic>
        <p:nvPicPr>
          <p:cNvPr id="4" name="Picture 4"/>
          <p:cNvPicPr>
            <a:picLocks noChangeAspect="1" noChangeArrowheads="1"/>
          </p:cNvPicPr>
          <p:nvPr/>
        </p:nvPicPr>
        <p:blipFill>
          <a:blip r:embed="rId2" cstate="print"/>
          <a:srcRect/>
          <a:stretch>
            <a:fillRect/>
          </a:stretch>
        </p:blipFill>
        <p:spPr bwMode="auto">
          <a:xfrm>
            <a:off x="718898" y="768393"/>
            <a:ext cx="5069562" cy="2925361"/>
          </a:xfrm>
          <a:prstGeom prst="rect">
            <a:avLst/>
          </a:prstGeom>
          <a:noFill/>
          <a:ln w="9525">
            <a:noFill/>
            <a:miter lim="800000"/>
            <a:headEnd/>
            <a:tailEnd/>
          </a:ln>
        </p:spPr>
      </p:pic>
      <p:grpSp>
        <p:nvGrpSpPr>
          <p:cNvPr id="5" name="Group 4"/>
          <p:cNvGrpSpPr/>
          <p:nvPr/>
        </p:nvGrpSpPr>
        <p:grpSpPr>
          <a:xfrm>
            <a:off x="5811490" y="3362131"/>
            <a:ext cx="5420715" cy="3146003"/>
            <a:chOff x="4573486" y="3592487"/>
            <a:chExt cx="4452424" cy="2560320"/>
          </a:xfrm>
        </p:grpSpPr>
        <p:pic>
          <p:nvPicPr>
            <p:cNvPr id="6" name="Picture 3"/>
            <p:cNvPicPr>
              <a:picLocks noChangeAspect="1" noChangeArrowheads="1"/>
            </p:cNvPicPr>
            <p:nvPr/>
          </p:nvPicPr>
          <p:blipFill>
            <a:blip r:embed="rId3" cstate="print"/>
            <a:srcRect/>
            <a:stretch>
              <a:fillRect/>
            </a:stretch>
          </p:blipFill>
          <p:spPr bwMode="auto">
            <a:xfrm>
              <a:off x="4573486" y="3592487"/>
              <a:ext cx="4452424" cy="2560320"/>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4900612" y="3606637"/>
              <a:ext cx="3787165" cy="530352"/>
            </a:xfrm>
            <a:prstGeom prst="rect">
              <a:avLst/>
            </a:prstGeom>
            <a:noFill/>
            <a:ln w="9525">
              <a:noFill/>
              <a:miter lim="800000"/>
              <a:headEnd/>
              <a:tailEnd/>
            </a:ln>
          </p:spPr>
        </p:pic>
      </p:grpSp>
      <p:sp>
        <p:nvSpPr>
          <p:cNvPr id="8" name="TextBox 7"/>
          <p:cNvSpPr txBox="1"/>
          <p:nvPr/>
        </p:nvSpPr>
        <p:spPr>
          <a:xfrm>
            <a:off x="5811490" y="1203260"/>
            <a:ext cx="4148925" cy="2062103"/>
          </a:xfrm>
          <a:prstGeom prst="rect">
            <a:avLst/>
          </a:prstGeom>
          <a:solidFill>
            <a:schemeClr val="bg1">
              <a:lumMod val="95000"/>
            </a:schemeClr>
          </a:solidFill>
          <a:ln>
            <a:solidFill>
              <a:srgbClr val="002060"/>
            </a:solidFill>
          </a:ln>
        </p:spPr>
        <p:txBody>
          <a:bodyPr wrap="square" rtlCol="0">
            <a:spAutoFit/>
          </a:bodyPr>
          <a:lstStyle/>
          <a:p>
            <a:pPr marL="274320" indent="-274320">
              <a:buFont typeface="Arial" pitchFamily="34" charset="0"/>
              <a:buChar char="•"/>
            </a:pPr>
            <a:r>
              <a:rPr lang="en-US" sz="1600" dirty="0">
                <a:latin typeface="+mn-lt"/>
              </a:rPr>
              <a:t>1,139 damaged decking beams returned to repair facilities @ 24,925 pounds</a:t>
            </a:r>
          </a:p>
          <a:p>
            <a:pPr marL="274320" indent="-274320">
              <a:buFont typeface="Arial" pitchFamily="34" charset="0"/>
              <a:buChar char="•"/>
            </a:pPr>
            <a:r>
              <a:rPr lang="en-US" sz="1600" dirty="0">
                <a:latin typeface="+mn-lt"/>
              </a:rPr>
              <a:t>11 bundles assembled</a:t>
            </a:r>
          </a:p>
          <a:p>
            <a:pPr marL="274320" indent="-274320">
              <a:buFont typeface="Arial" pitchFamily="34" charset="0"/>
              <a:buChar char="•"/>
            </a:pPr>
            <a:r>
              <a:rPr lang="en-US" sz="1600" dirty="0">
                <a:latin typeface="+mn-lt"/>
              </a:rPr>
              <a:t>Approximate time savings = 220 hours vs. manual bundling</a:t>
            </a:r>
          </a:p>
          <a:p>
            <a:pPr marL="274320" indent="-274320">
              <a:buFont typeface="Arial" pitchFamily="34" charset="0"/>
              <a:buChar char="•"/>
            </a:pPr>
            <a:r>
              <a:rPr lang="en-US" sz="1600" dirty="0">
                <a:latin typeface="+mn-lt"/>
              </a:rPr>
              <a:t>$5,500 saved in dock labor just with the bundling</a:t>
            </a:r>
          </a:p>
          <a:p>
            <a:pPr marL="274320" indent="-274320">
              <a:buFont typeface="Arial" pitchFamily="34" charset="0"/>
              <a:buChar char="•"/>
            </a:pPr>
            <a:r>
              <a:rPr lang="en-US" sz="1600" dirty="0">
                <a:latin typeface="+mn-lt"/>
              </a:rPr>
              <a:t>$45,788 to replace damaged beams with new</a:t>
            </a:r>
          </a:p>
          <a:p>
            <a:pPr marL="274320" indent="-274320">
              <a:buFont typeface="Arial" pitchFamily="34" charset="0"/>
              <a:buChar char="•"/>
            </a:pPr>
            <a:r>
              <a:rPr lang="en-US" sz="1600" dirty="0">
                <a:latin typeface="+mn-lt"/>
              </a:rPr>
              <a:t>Zero bundles billed JAN ‘14 – JAN ‘15</a:t>
            </a:r>
            <a:endParaRPr lang="en-US" sz="1800" dirty="0">
              <a:latin typeface="+mn-lt"/>
            </a:endParaRPr>
          </a:p>
        </p:txBody>
      </p:sp>
      <p:sp>
        <p:nvSpPr>
          <p:cNvPr id="9" name="TextBox 8"/>
          <p:cNvSpPr txBox="1"/>
          <p:nvPr/>
        </p:nvSpPr>
        <p:spPr>
          <a:xfrm>
            <a:off x="1424226" y="4339353"/>
            <a:ext cx="4148925" cy="1569660"/>
          </a:xfrm>
          <a:prstGeom prst="rect">
            <a:avLst/>
          </a:prstGeom>
          <a:solidFill>
            <a:schemeClr val="bg1">
              <a:lumMod val="95000"/>
            </a:schemeClr>
          </a:solidFill>
          <a:ln>
            <a:solidFill>
              <a:srgbClr val="002060"/>
            </a:solidFill>
          </a:ln>
        </p:spPr>
        <p:txBody>
          <a:bodyPr wrap="square" rtlCol="0">
            <a:spAutoFit/>
          </a:bodyPr>
          <a:lstStyle/>
          <a:p>
            <a:pPr marL="274320" indent="-274320">
              <a:buFont typeface="Arial" pitchFamily="34" charset="0"/>
              <a:buChar char="•"/>
            </a:pPr>
            <a:r>
              <a:rPr lang="en-US" sz="1600" dirty="0">
                <a:latin typeface="+mn-lt"/>
              </a:rPr>
              <a:t>535 damaged beam ends returned to repair facilities @ 2,270 pounds</a:t>
            </a:r>
          </a:p>
          <a:p>
            <a:pPr marL="274320" indent="-274320">
              <a:buFont typeface="Arial" pitchFamily="34" charset="0"/>
              <a:buChar char="•"/>
            </a:pPr>
            <a:r>
              <a:rPr lang="en-US" sz="1600" dirty="0">
                <a:latin typeface="+mn-lt"/>
              </a:rPr>
              <a:t>5 full barrels sent &amp; empties returned</a:t>
            </a:r>
          </a:p>
          <a:p>
            <a:pPr marL="274320" indent="-274320">
              <a:buFont typeface="Arial" pitchFamily="34" charset="0"/>
              <a:buChar char="•"/>
            </a:pPr>
            <a:r>
              <a:rPr lang="en-US" sz="1600" dirty="0">
                <a:latin typeface="+mn-lt"/>
              </a:rPr>
              <a:t>$3,771.75 in savings if all ends replaced with new</a:t>
            </a:r>
          </a:p>
          <a:p>
            <a:pPr marL="274320" indent="-274320"/>
            <a:endParaRPr lang="en-US" sz="1600" dirty="0">
              <a:latin typeface="+mn-lt"/>
            </a:endParaRPr>
          </a:p>
          <a:p>
            <a:pPr marL="274320" indent="-274320">
              <a:buFont typeface="Arial" pitchFamily="34" charset="0"/>
              <a:buChar char="•"/>
            </a:pPr>
            <a:r>
              <a:rPr lang="en-US" sz="1600" dirty="0">
                <a:latin typeface="+mn-lt"/>
              </a:rPr>
              <a:t>Zero ends billed JAN ‘14 – JAN ‘15</a:t>
            </a:r>
          </a:p>
        </p:txBody>
      </p:sp>
    </p:spTree>
    <p:extLst>
      <p:ext uri="{BB962C8B-B14F-4D97-AF65-F5344CB8AC3E}">
        <p14:creationId xmlns:p14="http://schemas.microsoft.com/office/powerpoint/2010/main" val="103187787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Damaged Beam &amp; Loose Beam End Management QAT Update (1/2</a:t>
            </a:r>
            <a:r>
              <a:rPr lang="en-US" b="1" dirty="0"/>
              <a:t>)</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16</a:t>
            </a:fld>
            <a:endParaRPr lang="en-US" dirty="0"/>
          </a:p>
        </p:txBody>
      </p:sp>
      <p:sp>
        <p:nvSpPr>
          <p:cNvPr id="4" name="TextBox 3"/>
          <p:cNvSpPr txBox="1"/>
          <p:nvPr/>
        </p:nvSpPr>
        <p:spPr>
          <a:xfrm>
            <a:off x="1976391" y="944815"/>
            <a:ext cx="4244453" cy="2339102"/>
          </a:xfrm>
          <a:prstGeom prst="rect">
            <a:avLst/>
          </a:prstGeom>
          <a:noFill/>
        </p:spPr>
        <p:txBody>
          <a:bodyPr wrap="square" rtlCol="0">
            <a:spAutoFit/>
          </a:bodyPr>
          <a:lstStyle/>
          <a:p>
            <a:pPr marL="274320" indent="-274320"/>
            <a:r>
              <a:rPr lang="en-US" sz="2000" b="1" dirty="0">
                <a:latin typeface="+mn-lt"/>
              </a:rPr>
              <a:t>Launched in NAS</a:t>
            </a:r>
          </a:p>
          <a:p>
            <a:pPr marL="731520" lvl="1" indent="-274320">
              <a:buFont typeface="Arial" pitchFamily="34" charset="0"/>
              <a:buChar char="•"/>
            </a:pPr>
            <a:r>
              <a:rPr lang="en-US" sz="1800" dirty="0">
                <a:latin typeface="+mn-lt"/>
              </a:rPr>
              <a:t>Created a tool for collecting &amp; consolidating decking beams, with a 10 minute bundling process</a:t>
            </a:r>
          </a:p>
          <a:p>
            <a:pPr marL="731520" lvl="1" indent="-274320">
              <a:buFont typeface="Arial" pitchFamily="34" charset="0"/>
              <a:buChar char="•"/>
            </a:pPr>
            <a:r>
              <a:rPr lang="en-US" sz="1800" dirty="0">
                <a:latin typeface="+mn-lt"/>
              </a:rPr>
              <a:t>Created a tool for collecting &amp; shipping loose beam ends to repair locations</a:t>
            </a:r>
          </a:p>
          <a:p>
            <a:pPr marL="731520" lvl="1" indent="-274320">
              <a:buFont typeface="Arial" pitchFamily="34" charset="0"/>
              <a:buChar char="•"/>
            </a:pPr>
            <a:r>
              <a:rPr lang="en-US" sz="1800" dirty="0">
                <a:latin typeface="+mn-lt"/>
              </a:rPr>
              <a:t>Next step is to supply additional centers with green carts for good, red for bad </a:t>
            </a:r>
          </a:p>
        </p:txBody>
      </p:sp>
      <p:pic>
        <p:nvPicPr>
          <p:cNvPr id="5" name="Picture 2"/>
          <p:cNvPicPr>
            <a:picLocks noChangeAspect="1" noChangeArrowheads="1"/>
          </p:cNvPicPr>
          <p:nvPr/>
        </p:nvPicPr>
        <p:blipFill>
          <a:blip r:embed="rId2" cstate="print"/>
          <a:srcRect/>
          <a:stretch>
            <a:fillRect/>
          </a:stretch>
        </p:blipFill>
        <p:spPr bwMode="auto">
          <a:xfrm>
            <a:off x="6425560" y="895698"/>
            <a:ext cx="3664709" cy="2302393"/>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1742644" y="3418184"/>
            <a:ext cx="4436957" cy="2560320"/>
          </a:xfrm>
          <a:prstGeom prst="rect">
            <a:avLst/>
          </a:prstGeom>
          <a:noFill/>
          <a:ln w="9525">
            <a:noFill/>
            <a:miter lim="800000"/>
            <a:headEnd/>
            <a:tailEnd/>
          </a:ln>
        </p:spPr>
      </p:pic>
      <p:grpSp>
        <p:nvGrpSpPr>
          <p:cNvPr id="7" name="Group 6"/>
          <p:cNvGrpSpPr/>
          <p:nvPr/>
        </p:nvGrpSpPr>
        <p:grpSpPr>
          <a:xfrm>
            <a:off x="6126799" y="3418184"/>
            <a:ext cx="4452424" cy="2560320"/>
            <a:chOff x="4573486" y="3592487"/>
            <a:chExt cx="4452424" cy="2560320"/>
          </a:xfrm>
        </p:grpSpPr>
        <p:pic>
          <p:nvPicPr>
            <p:cNvPr id="8" name="Picture 3"/>
            <p:cNvPicPr>
              <a:picLocks noChangeAspect="1" noChangeArrowheads="1"/>
            </p:cNvPicPr>
            <p:nvPr/>
          </p:nvPicPr>
          <p:blipFill>
            <a:blip r:embed="rId4" cstate="print"/>
            <a:srcRect/>
            <a:stretch>
              <a:fillRect/>
            </a:stretch>
          </p:blipFill>
          <p:spPr bwMode="auto">
            <a:xfrm>
              <a:off x="4573486" y="3592487"/>
              <a:ext cx="4452424" cy="2560320"/>
            </a:xfrm>
            <a:prstGeom prst="rect">
              <a:avLst/>
            </a:prstGeom>
            <a:noFill/>
            <a:ln w="9525">
              <a:noFill/>
              <a:miter lim="800000"/>
              <a:headEnd/>
              <a:tailEnd/>
            </a:ln>
          </p:spPr>
        </p:pic>
        <p:pic>
          <p:nvPicPr>
            <p:cNvPr id="9" name="Picture 5"/>
            <p:cNvPicPr>
              <a:picLocks noChangeAspect="1" noChangeArrowheads="1"/>
            </p:cNvPicPr>
            <p:nvPr/>
          </p:nvPicPr>
          <p:blipFill>
            <a:blip r:embed="rId5" cstate="print"/>
            <a:srcRect/>
            <a:stretch>
              <a:fillRect/>
            </a:stretch>
          </p:blipFill>
          <p:spPr bwMode="auto">
            <a:xfrm>
              <a:off x="4900612" y="3606637"/>
              <a:ext cx="3787165" cy="530352"/>
            </a:xfrm>
            <a:prstGeom prst="rect">
              <a:avLst/>
            </a:prstGeom>
            <a:noFill/>
            <a:ln w="9525">
              <a:noFill/>
              <a:miter lim="800000"/>
              <a:headEnd/>
              <a:tailEnd/>
            </a:ln>
          </p:spPr>
        </p:pic>
      </p:grpSp>
    </p:spTree>
    <p:extLst>
      <p:ext uri="{BB962C8B-B14F-4D97-AF65-F5344CB8AC3E}">
        <p14:creationId xmlns:p14="http://schemas.microsoft.com/office/powerpoint/2010/main" val="129928188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Damaged Beam &amp; Loose Beam End Management QAT Update</a:t>
            </a:r>
            <a:endParaRPr lang="en-US" sz="2400"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17</a:t>
            </a:fld>
            <a:endParaRPr lang="en-US" dirty="0"/>
          </a:p>
        </p:txBody>
      </p:sp>
      <p:pic>
        <p:nvPicPr>
          <p:cNvPr id="4" name="Picture 2"/>
          <p:cNvPicPr>
            <a:picLocks noChangeAspect="1" noChangeArrowheads="1"/>
          </p:cNvPicPr>
          <p:nvPr/>
        </p:nvPicPr>
        <p:blipFill>
          <a:blip r:embed="rId2" cstate="print"/>
          <a:srcRect/>
          <a:stretch>
            <a:fillRect/>
          </a:stretch>
        </p:blipFill>
        <p:spPr bwMode="auto">
          <a:xfrm>
            <a:off x="959176" y="1185873"/>
            <a:ext cx="2769593" cy="4590695"/>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6678829" y="933328"/>
            <a:ext cx="4553376" cy="2547892"/>
          </a:xfrm>
          <a:prstGeom prst="rect">
            <a:avLst/>
          </a:prstGeom>
          <a:noFill/>
          <a:ln w="9525">
            <a:noFill/>
            <a:miter lim="800000"/>
            <a:headEnd/>
            <a:tailEnd/>
          </a:ln>
        </p:spPr>
      </p:pic>
      <p:pic>
        <p:nvPicPr>
          <p:cNvPr id="6" name="Picture 5"/>
          <p:cNvPicPr>
            <a:picLocks noChangeAspect="1"/>
          </p:cNvPicPr>
          <p:nvPr/>
        </p:nvPicPr>
        <p:blipFill>
          <a:blip r:embed="rId4"/>
          <a:stretch>
            <a:fillRect/>
          </a:stretch>
        </p:blipFill>
        <p:spPr>
          <a:xfrm>
            <a:off x="6678829" y="3955375"/>
            <a:ext cx="4553376" cy="2552759"/>
          </a:xfrm>
          <a:prstGeom prst="rect">
            <a:avLst/>
          </a:prstGeom>
        </p:spPr>
      </p:pic>
      <p:sp>
        <p:nvSpPr>
          <p:cNvPr id="7" name="TextBox 6"/>
          <p:cNvSpPr txBox="1"/>
          <p:nvPr/>
        </p:nvSpPr>
        <p:spPr>
          <a:xfrm>
            <a:off x="4202741" y="2503558"/>
            <a:ext cx="2246812" cy="1938992"/>
          </a:xfrm>
          <a:prstGeom prst="rect">
            <a:avLst/>
          </a:prstGeom>
          <a:noFill/>
          <a:ln>
            <a:solidFill>
              <a:srgbClr val="7030A0"/>
            </a:solidFill>
          </a:ln>
        </p:spPr>
        <p:txBody>
          <a:bodyPr wrap="square" rtlCol="0">
            <a:spAutoFit/>
          </a:bodyPr>
          <a:lstStyle/>
          <a:p>
            <a:pPr algn="ctr"/>
            <a:r>
              <a:rPr lang="en-US" sz="2000" b="1" dirty="0">
                <a:latin typeface="+mn-lt"/>
              </a:rPr>
              <a:t>The cart process was launched in CHS to see if the same concept would work with excess beam movement</a:t>
            </a:r>
          </a:p>
        </p:txBody>
      </p:sp>
      <p:sp>
        <p:nvSpPr>
          <p:cNvPr id="8" name="TextBox 7"/>
          <p:cNvSpPr txBox="1"/>
          <p:nvPr/>
        </p:nvSpPr>
        <p:spPr>
          <a:xfrm>
            <a:off x="5081451" y="1185873"/>
            <a:ext cx="1705916" cy="400110"/>
          </a:xfrm>
          <a:prstGeom prst="rect">
            <a:avLst/>
          </a:prstGeom>
          <a:noFill/>
        </p:spPr>
        <p:txBody>
          <a:bodyPr wrap="none" rtlCol="0">
            <a:spAutoFit/>
          </a:bodyPr>
          <a:lstStyle/>
          <a:p>
            <a:r>
              <a:rPr lang="en-US" sz="2000" b="1" dirty="0">
                <a:solidFill>
                  <a:srgbClr val="C00000"/>
                </a:solidFill>
                <a:latin typeface="+mn-lt"/>
              </a:rPr>
              <a:t>BEFORE CART</a:t>
            </a:r>
          </a:p>
        </p:txBody>
      </p:sp>
      <p:sp>
        <p:nvSpPr>
          <p:cNvPr id="9" name="TextBox 8"/>
          <p:cNvSpPr txBox="1"/>
          <p:nvPr/>
        </p:nvSpPr>
        <p:spPr>
          <a:xfrm>
            <a:off x="5120124" y="5740720"/>
            <a:ext cx="1529586" cy="400110"/>
          </a:xfrm>
          <a:prstGeom prst="rect">
            <a:avLst/>
          </a:prstGeom>
          <a:noFill/>
        </p:spPr>
        <p:txBody>
          <a:bodyPr wrap="none" rtlCol="0">
            <a:spAutoFit/>
          </a:bodyPr>
          <a:lstStyle/>
          <a:p>
            <a:r>
              <a:rPr lang="en-US" sz="2000" b="1" dirty="0">
                <a:solidFill>
                  <a:srgbClr val="C00000"/>
                </a:solidFill>
                <a:latin typeface="+mn-lt"/>
              </a:rPr>
              <a:t>AFTER CART</a:t>
            </a:r>
          </a:p>
        </p:txBody>
      </p:sp>
    </p:spTree>
    <p:extLst>
      <p:ext uri="{BB962C8B-B14F-4D97-AF65-F5344CB8AC3E}">
        <p14:creationId xmlns:p14="http://schemas.microsoft.com/office/powerpoint/2010/main" val="402419337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9"/>
            <a:ext cx="10273029" cy="528536"/>
          </a:xfrm>
        </p:spPr>
        <p:txBody>
          <a:bodyPr/>
          <a:lstStyle/>
          <a:p>
            <a:r>
              <a:rPr lang="en-US" dirty="0"/>
              <a:t>Expanding Further…</a:t>
            </a:r>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18</a:t>
            </a:fld>
            <a:endParaRPr lang="en-US" dirty="0"/>
          </a:p>
        </p:txBody>
      </p:sp>
      <p:grpSp>
        <p:nvGrpSpPr>
          <p:cNvPr id="11" name="Group 10"/>
          <p:cNvGrpSpPr/>
          <p:nvPr/>
        </p:nvGrpSpPr>
        <p:grpSpPr>
          <a:xfrm>
            <a:off x="5482766" y="1061705"/>
            <a:ext cx="6482268" cy="4803448"/>
            <a:chOff x="4059509" y="783773"/>
            <a:chExt cx="7787960" cy="5269211"/>
          </a:xfrm>
        </p:grpSpPr>
        <p:pic>
          <p:nvPicPr>
            <p:cNvPr id="4" name="Picture 2"/>
            <p:cNvPicPr>
              <a:picLocks noChangeAspect="1" noChangeArrowheads="1"/>
            </p:cNvPicPr>
            <p:nvPr/>
          </p:nvPicPr>
          <p:blipFill>
            <a:blip r:embed="rId2" cstate="print"/>
            <a:srcRect/>
            <a:stretch>
              <a:fillRect/>
            </a:stretch>
          </p:blipFill>
          <p:spPr bwMode="auto">
            <a:xfrm>
              <a:off x="4126890" y="1610345"/>
              <a:ext cx="2397951" cy="1946163"/>
            </a:xfrm>
            <a:prstGeom prst="rect">
              <a:avLst/>
            </a:prstGeom>
            <a:noFill/>
            <a:ln w="9525">
              <a:noFill/>
              <a:miter lim="800000"/>
              <a:headEnd/>
              <a:tailEnd/>
            </a:ln>
          </p:spPr>
        </p:pic>
        <p:pic>
          <p:nvPicPr>
            <p:cNvPr id="5" name="Picture 7"/>
            <p:cNvPicPr>
              <a:picLocks noChangeAspect="1" noChangeArrowheads="1"/>
            </p:cNvPicPr>
            <p:nvPr/>
          </p:nvPicPr>
          <p:blipFill>
            <a:blip r:embed="rId3" cstate="print"/>
            <a:srcRect/>
            <a:stretch>
              <a:fillRect/>
            </a:stretch>
          </p:blipFill>
          <p:spPr bwMode="auto">
            <a:xfrm>
              <a:off x="6772831" y="783773"/>
              <a:ext cx="5074638" cy="3357883"/>
            </a:xfrm>
            <a:prstGeom prst="rect">
              <a:avLst/>
            </a:prstGeom>
            <a:noFill/>
            <a:ln w="9525">
              <a:noFill/>
              <a:miter lim="800000"/>
              <a:headEnd/>
              <a:tailEnd/>
            </a:ln>
          </p:spPr>
        </p:pic>
        <p:pic>
          <p:nvPicPr>
            <p:cNvPr id="6" name="Picture 8"/>
            <p:cNvPicPr>
              <a:picLocks noChangeAspect="1" noChangeArrowheads="1"/>
            </p:cNvPicPr>
            <p:nvPr/>
          </p:nvPicPr>
          <p:blipFill>
            <a:blip r:embed="rId4" cstate="print"/>
            <a:srcRect/>
            <a:stretch>
              <a:fillRect/>
            </a:stretch>
          </p:blipFill>
          <p:spPr bwMode="auto">
            <a:xfrm>
              <a:off x="4059509" y="4077173"/>
              <a:ext cx="3052192" cy="1967566"/>
            </a:xfrm>
            <a:prstGeom prst="rect">
              <a:avLst/>
            </a:prstGeom>
            <a:noFill/>
            <a:ln w="9525">
              <a:noFill/>
              <a:miter lim="800000"/>
              <a:headEnd/>
              <a:tailEnd/>
            </a:ln>
          </p:spPr>
        </p:pic>
        <p:pic>
          <p:nvPicPr>
            <p:cNvPr id="7" name="Picture 9"/>
            <p:cNvPicPr>
              <a:picLocks noChangeAspect="1" noChangeArrowheads="1"/>
            </p:cNvPicPr>
            <p:nvPr/>
          </p:nvPicPr>
          <p:blipFill>
            <a:blip r:embed="rId5" cstate="print"/>
            <a:srcRect/>
            <a:stretch>
              <a:fillRect/>
            </a:stretch>
          </p:blipFill>
          <p:spPr bwMode="auto">
            <a:xfrm>
              <a:off x="7494269" y="4093311"/>
              <a:ext cx="1432589" cy="1959673"/>
            </a:xfrm>
            <a:prstGeom prst="rect">
              <a:avLst/>
            </a:prstGeom>
            <a:noFill/>
            <a:ln w="9525">
              <a:noFill/>
              <a:miter lim="800000"/>
              <a:headEnd/>
              <a:tailEnd/>
            </a:ln>
          </p:spPr>
        </p:pic>
        <p:pic>
          <p:nvPicPr>
            <p:cNvPr id="8" name="Picture 10"/>
            <p:cNvPicPr>
              <a:picLocks noChangeAspect="1" noChangeArrowheads="1"/>
            </p:cNvPicPr>
            <p:nvPr/>
          </p:nvPicPr>
          <p:blipFill>
            <a:blip r:embed="rId6" cstate="print"/>
            <a:srcRect/>
            <a:stretch>
              <a:fillRect/>
            </a:stretch>
          </p:blipFill>
          <p:spPr bwMode="auto">
            <a:xfrm>
              <a:off x="9500480" y="4100712"/>
              <a:ext cx="2049625" cy="1671851"/>
            </a:xfrm>
            <a:prstGeom prst="rect">
              <a:avLst/>
            </a:prstGeom>
            <a:noFill/>
            <a:ln w="9525">
              <a:noFill/>
              <a:miter lim="800000"/>
              <a:headEnd/>
              <a:tailEnd/>
            </a:ln>
          </p:spPr>
        </p:pic>
      </p:grpSp>
      <p:sp>
        <p:nvSpPr>
          <p:cNvPr id="9" name="TextBox 8"/>
          <p:cNvSpPr txBox="1"/>
          <p:nvPr/>
        </p:nvSpPr>
        <p:spPr>
          <a:xfrm>
            <a:off x="959176" y="1165916"/>
            <a:ext cx="2913017" cy="1631216"/>
          </a:xfrm>
          <a:prstGeom prst="rect">
            <a:avLst/>
          </a:prstGeom>
          <a:noFill/>
        </p:spPr>
        <p:txBody>
          <a:bodyPr wrap="square" rtlCol="0">
            <a:spAutoFit/>
          </a:bodyPr>
          <a:lstStyle/>
          <a:p>
            <a:pPr marL="274320" indent="-274320">
              <a:buFont typeface="Arial" pitchFamily="34" charset="0"/>
              <a:buChar char="•"/>
            </a:pPr>
            <a:r>
              <a:rPr lang="en-US" sz="2000" b="1" dirty="0">
                <a:latin typeface="+mn-lt"/>
              </a:rPr>
              <a:t>Cart design formalized</a:t>
            </a:r>
          </a:p>
          <a:p>
            <a:pPr marL="274320" indent="-274320">
              <a:buFont typeface="Arial" pitchFamily="34" charset="0"/>
              <a:buChar char="•"/>
            </a:pPr>
            <a:r>
              <a:rPr lang="en-US" sz="2000" b="1" dirty="0"/>
              <a:t>Green racks for excess</a:t>
            </a:r>
          </a:p>
          <a:p>
            <a:pPr marL="274320" indent="-274320">
              <a:buFont typeface="Arial" pitchFamily="34" charset="0"/>
              <a:buChar char="•"/>
            </a:pPr>
            <a:r>
              <a:rPr lang="en-US" sz="2000" b="1" dirty="0">
                <a:latin typeface="+mn-lt"/>
              </a:rPr>
              <a:t>Red rack for damaged</a:t>
            </a:r>
          </a:p>
          <a:p>
            <a:pPr marL="274320" indent="-274320">
              <a:buFont typeface="Arial" pitchFamily="34" charset="0"/>
              <a:buChar char="•"/>
            </a:pPr>
            <a:r>
              <a:rPr lang="en-US" sz="2000" b="1" dirty="0"/>
              <a:t>Ordering of all supplies set up in </a:t>
            </a:r>
            <a:r>
              <a:rPr lang="en-US" sz="2000" b="1" dirty="0" err="1"/>
              <a:t>ePro</a:t>
            </a:r>
            <a:endParaRPr lang="en-US" sz="2000" b="1" dirty="0">
              <a:latin typeface="+mn-lt"/>
            </a:endParaRPr>
          </a:p>
        </p:txBody>
      </p:sp>
      <p:sp>
        <p:nvSpPr>
          <p:cNvPr id="10" name="TextBox 9"/>
          <p:cNvSpPr txBox="1"/>
          <p:nvPr/>
        </p:nvSpPr>
        <p:spPr>
          <a:xfrm>
            <a:off x="576007" y="3072258"/>
            <a:ext cx="4756430" cy="2785378"/>
          </a:xfrm>
          <a:prstGeom prst="rect">
            <a:avLst/>
          </a:prstGeom>
          <a:noFill/>
        </p:spPr>
        <p:txBody>
          <a:bodyPr wrap="none" rtlCol="0">
            <a:spAutoFit/>
          </a:bodyPr>
          <a:lstStyle/>
          <a:p>
            <a:r>
              <a:rPr lang="en-US" sz="2000" b="1" dirty="0"/>
              <a:t>eProcurement Vendor Item Descriptions</a:t>
            </a:r>
          </a:p>
          <a:p>
            <a:endParaRPr lang="en-US" sz="1600" b="1" dirty="0"/>
          </a:p>
          <a:p>
            <a:pPr lvl="0"/>
            <a:r>
              <a:rPr lang="en-US" sz="1400" b="1" u="sng" dirty="0">
                <a:solidFill>
                  <a:srgbClr val="00B050"/>
                </a:solidFill>
              </a:rPr>
              <a:t>Excess Good Beam Rack	(59682)	</a:t>
            </a:r>
            <a:r>
              <a:rPr lang="en-US" sz="1100" b="1" u="sng" dirty="0">
                <a:solidFill>
                  <a:srgbClr val="00B050"/>
                </a:solidFill>
              </a:rPr>
              <a:t>$695.00 EACH</a:t>
            </a:r>
            <a:endParaRPr lang="en-US" sz="1400" b="1" u="sng" dirty="0">
              <a:solidFill>
                <a:srgbClr val="00B050"/>
              </a:solidFill>
            </a:endParaRPr>
          </a:p>
          <a:p>
            <a:r>
              <a:rPr lang="en-US" sz="1100" dirty="0">
                <a:solidFill>
                  <a:srgbClr val="002060"/>
                </a:solidFill>
              </a:rPr>
              <a:t>GOOD BEAM RACK – EXCESS DECKING BEAM CONSOLIDATION CART 94 1</a:t>
            </a:r>
          </a:p>
          <a:p>
            <a:r>
              <a:rPr lang="en-US" sz="1100" i="1" dirty="0">
                <a:solidFill>
                  <a:srgbClr val="002060"/>
                </a:solidFill>
              </a:rPr>
              <a:t>BEARDS WELDING</a:t>
            </a:r>
            <a:r>
              <a:rPr lang="en-US" sz="1100" dirty="0"/>
              <a:t>		</a:t>
            </a:r>
          </a:p>
          <a:p>
            <a:r>
              <a:rPr lang="en-US" sz="1400" b="1" u="sng" dirty="0">
                <a:solidFill>
                  <a:srgbClr val="C00000"/>
                </a:solidFill>
              </a:rPr>
              <a:t>Damaged Beam Rack	(59683)	</a:t>
            </a:r>
            <a:r>
              <a:rPr lang="en-US" sz="1100" b="1" u="sng" dirty="0">
                <a:solidFill>
                  <a:srgbClr val="C00000"/>
                </a:solidFill>
              </a:rPr>
              <a:t>$695.00 EACH</a:t>
            </a:r>
            <a:endParaRPr lang="en-US" sz="1400" b="1" u="sng" dirty="0">
              <a:solidFill>
                <a:srgbClr val="C00000"/>
              </a:solidFill>
            </a:endParaRPr>
          </a:p>
          <a:p>
            <a:r>
              <a:rPr lang="en-US" sz="1100" dirty="0">
                <a:solidFill>
                  <a:srgbClr val="002060"/>
                </a:solidFill>
              </a:rPr>
              <a:t>BAD BEAM RACK – DAMAGED DECKING BEAM CONSOLIDATION CART 94 1</a:t>
            </a:r>
          </a:p>
          <a:p>
            <a:r>
              <a:rPr lang="en-US" sz="1100" i="1" dirty="0">
                <a:solidFill>
                  <a:srgbClr val="002060"/>
                </a:solidFill>
              </a:rPr>
              <a:t>BEARDS WELDING </a:t>
            </a:r>
            <a:r>
              <a:rPr lang="en-US" sz="1100" dirty="0"/>
              <a:t>		</a:t>
            </a:r>
            <a:r>
              <a:rPr lang="en-US" sz="1400" dirty="0">
                <a:latin typeface="+mn-lt"/>
              </a:rPr>
              <a:t>	</a:t>
            </a:r>
          </a:p>
          <a:p>
            <a:r>
              <a:rPr lang="en-US" sz="1400" b="1" u="sng" dirty="0">
                <a:solidFill>
                  <a:srgbClr val="C00000"/>
                </a:solidFill>
              </a:rPr>
              <a:t>Bad Beams Sign Kit	(59696)	</a:t>
            </a:r>
            <a:r>
              <a:rPr lang="en-US" sz="1100" b="1" u="sng" dirty="0">
                <a:solidFill>
                  <a:srgbClr val="C00000"/>
                </a:solidFill>
              </a:rPr>
              <a:t>$70.00 EACH</a:t>
            </a:r>
            <a:endParaRPr lang="en-US" sz="1400" b="1" u="sng" dirty="0">
              <a:solidFill>
                <a:srgbClr val="C00000"/>
              </a:solidFill>
            </a:endParaRPr>
          </a:p>
          <a:p>
            <a:r>
              <a:rPr lang="en-US" sz="1100" dirty="0">
                <a:solidFill>
                  <a:srgbClr val="002060"/>
                </a:solidFill>
              </a:rPr>
              <a:t>SIGN, BAD BEAMS 36X24 RED AND WHITE VINYL (4) S-HOOKS, 36”</a:t>
            </a:r>
          </a:p>
          <a:p>
            <a:r>
              <a:rPr lang="en-US" sz="1100" i="1" dirty="0">
                <a:solidFill>
                  <a:srgbClr val="002060"/>
                </a:solidFill>
              </a:rPr>
              <a:t>IBISTEK SIGNS &amp; ACCESSORIES</a:t>
            </a:r>
            <a:r>
              <a:rPr lang="en-US" sz="1100" dirty="0"/>
              <a:t>		</a:t>
            </a:r>
          </a:p>
          <a:p>
            <a:r>
              <a:rPr lang="en-US" sz="1400" b="1" u="sng" dirty="0">
                <a:latin typeface="+mn-lt"/>
              </a:rPr>
              <a:t>55 Gallon Drum		</a:t>
            </a:r>
            <a:r>
              <a:rPr lang="en-US" sz="1400" b="1" u="sng" dirty="0">
                <a:solidFill>
                  <a:srgbClr val="FF6600"/>
                </a:solidFill>
                <a:latin typeface="+mn-lt"/>
              </a:rPr>
              <a:t>Get From Shop Locations</a:t>
            </a:r>
          </a:p>
          <a:p>
            <a:r>
              <a:rPr lang="en-US" sz="1400" b="1" u="sng" dirty="0"/>
              <a:t>Loose Ends Sign for Drums	</a:t>
            </a:r>
            <a:r>
              <a:rPr lang="en-US" sz="1400" b="1" u="sng" dirty="0">
                <a:solidFill>
                  <a:srgbClr val="FF6600"/>
                </a:solidFill>
              </a:rPr>
              <a:t>Print Locally</a:t>
            </a:r>
          </a:p>
        </p:txBody>
      </p:sp>
    </p:spTree>
    <p:extLst>
      <p:ext uri="{BB962C8B-B14F-4D97-AF65-F5344CB8AC3E}">
        <p14:creationId xmlns:p14="http://schemas.microsoft.com/office/powerpoint/2010/main" val="30874984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Rollout Process &amp; Progress</a:t>
            </a:r>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19</a:t>
            </a:fld>
            <a:endParaRPr lang="en-US" dirty="0"/>
          </a:p>
        </p:txBody>
      </p:sp>
      <p:sp>
        <p:nvSpPr>
          <p:cNvPr id="5" name="TextBox 4"/>
          <p:cNvSpPr txBox="1"/>
          <p:nvPr/>
        </p:nvSpPr>
        <p:spPr>
          <a:xfrm>
            <a:off x="2218160" y="939603"/>
            <a:ext cx="9494845" cy="5940088"/>
          </a:xfrm>
          <a:prstGeom prst="rect">
            <a:avLst/>
          </a:prstGeom>
          <a:noFill/>
        </p:spPr>
        <p:txBody>
          <a:bodyPr wrap="square" rtlCol="0">
            <a:spAutoFit/>
          </a:bodyPr>
          <a:lstStyle/>
          <a:p>
            <a:pPr marL="342900" indent="-342900">
              <a:buFont typeface="Arial" panose="020B0604020202020204" pitchFamily="34" charset="0"/>
              <a:buChar char="•"/>
            </a:pPr>
            <a:r>
              <a:rPr lang="en-US" b="1" dirty="0"/>
              <a:t>Based off historical decking beam data, locations were chosen to be able to purchase their own tools and start the process</a:t>
            </a:r>
          </a:p>
          <a:p>
            <a:pPr marL="342900" indent="-342900">
              <a:buFont typeface="Arial" panose="020B0604020202020204" pitchFamily="34" charset="0"/>
              <a:buChar char="•"/>
            </a:pPr>
            <a:r>
              <a:rPr lang="en-US" b="1" dirty="0"/>
              <a:t>Due to construction limitations, the rollout consists of 3 different waves:</a:t>
            </a:r>
          </a:p>
          <a:p>
            <a:endParaRPr lang="en-US" sz="2000" b="1" dirty="0">
              <a:latin typeface="+mn-lt"/>
            </a:endParaRPr>
          </a:p>
          <a:p>
            <a:r>
              <a:rPr lang="en-US" b="1" dirty="0"/>
              <a:t>WAVE 1 – </a:t>
            </a:r>
            <a:r>
              <a:rPr lang="en-US" b="1" dirty="0">
                <a:solidFill>
                  <a:srgbClr val="00B050"/>
                </a:solidFill>
              </a:rPr>
              <a:t>Excess GREEN </a:t>
            </a:r>
            <a:r>
              <a:rPr lang="en-US" b="1" dirty="0"/>
              <a:t>+ </a:t>
            </a:r>
            <a:r>
              <a:rPr lang="en-US" b="1" dirty="0">
                <a:solidFill>
                  <a:srgbClr val="C00000"/>
                </a:solidFill>
              </a:rPr>
              <a:t>Damaged RED</a:t>
            </a:r>
            <a:r>
              <a:rPr lang="en-US" b="1" dirty="0"/>
              <a:t> Decking Beam Rack Rollout Schedule:</a:t>
            </a:r>
          </a:p>
          <a:p>
            <a:r>
              <a:rPr lang="en-US" sz="2000" b="1" dirty="0">
                <a:solidFill>
                  <a:srgbClr val="FFC000"/>
                </a:solidFill>
              </a:rPr>
              <a:t>01/20/17</a:t>
            </a:r>
            <a:r>
              <a:rPr lang="en-US" sz="2000" b="1" dirty="0"/>
              <a:t> </a:t>
            </a:r>
            <a:r>
              <a:rPr lang="en-US" sz="2000" i="1" dirty="0"/>
              <a:t>– Initial data supplied to rollout centers (</a:t>
            </a:r>
            <a:r>
              <a:rPr lang="en-US" sz="2000" i="1" dirty="0">
                <a:solidFill>
                  <a:srgbClr val="00B050"/>
                </a:solidFill>
              </a:rPr>
              <a:t>20 GREEN locations </a:t>
            </a:r>
            <a:r>
              <a:rPr lang="en-US" sz="2000" i="1" dirty="0"/>
              <a:t>/ </a:t>
            </a:r>
            <a:r>
              <a:rPr lang="en-US" sz="2000" i="1" dirty="0">
                <a:solidFill>
                  <a:srgbClr val="C00000"/>
                </a:solidFill>
              </a:rPr>
              <a:t>8 RED locations</a:t>
            </a:r>
            <a:r>
              <a:rPr lang="en-US" sz="2000" i="1" dirty="0"/>
              <a:t>)</a:t>
            </a:r>
          </a:p>
          <a:p>
            <a:r>
              <a:rPr lang="en-US" sz="2000" b="1" dirty="0">
                <a:solidFill>
                  <a:srgbClr val="FFC000"/>
                </a:solidFill>
                <a:latin typeface="+mn-lt"/>
              </a:rPr>
              <a:t>01/25/17</a:t>
            </a:r>
            <a:r>
              <a:rPr lang="en-US" sz="2000" b="1" dirty="0">
                <a:latin typeface="+mn-lt"/>
              </a:rPr>
              <a:t> </a:t>
            </a:r>
            <a:r>
              <a:rPr lang="en-US" sz="2000" i="1" dirty="0">
                <a:latin typeface="+mn-lt"/>
              </a:rPr>
              <a:t>– Conference call scheduled with SCM, SACP, &amp; MGR-Service Assurance</a:t>
            </a:r>
          </a:p>
          <a:p>
            <a:r>
              <a:rPr lang="en-US" sz="2000" b="1" dirty="0">
                <a:solidFill>
                  <a:srgbClr val="002060"/>
                </a:solidFill>
              </a:rPr>
              <a:t>*Locations can begin ordering immediately after the call</a:t>
            </a:r>
          </a:p>
          <a:p>
            <a:endParaRPr lang="en-US" sz="2000" b="1" dirty="0">
              <a:latin typeface="+mn-lt"/>
            </a:endParaRPr>
          </a:p>
          <a:p>
            <a:r>
              <a:rPr lang="en-US" b="1" dirty="0"/>
              <a:t>WAVE 2 - </a:t>
            </a:r>
            <a:r>
              <a:rPr lang="en-US" b="1" dirty="0">
                <a:solidFill>
                  <a:srgbClr val="00B050"/>
                </a:solidFill>
              </a:rPr>
              <a:t>Excess GREEN </a:t>
            </a:r>
            <a:r>
              <a:rPr lang="en-US" b="1" dirty="0"/>
              <a:t>+ </a:t>
            </a:r>
            <a:r>
              <a:rPr lang="en-US" b="1" dirty="0">
                <a:solidFill>
                  <a:srgbClr val="C00000"/>
                </a:solidFill>
              </a:rPr>
              <a:t>Damaged RED </a:t>
            </a:r>
            <a:r>
              <a:rPr lang="en-US" b="1" dirty="0"/>
              <a:t>Decking Beam Rack Rollout Schedule:</a:t>
            </a:r>
          </a:p>
          <a:p>
            <a:r>
              <a:rPr lang="en-US" sz="2000" b="1" dirty="0">
                <a:solidFill>
                  <a:srgbClr val="FFC000"/>
                </a:solidFill>
                <a:latin typeface="+mn-lt"/>
              </a:rPr>
              <a:t>02/17/17</a:t>
            </a:r>
            <a:r>
              <a:rPr lang="en-US" sz="2000" b="1" dirty="0">
                <a:latin typeface="+mn-lt"/>
              </a:rPr>
              <a:t> </a:t>
            </a:r>
            <a:r>
              <a:rPr lang="en-US" sz="2000" i="1" dirty="0"/>
              <a:t>- Initial data supplied to rollout centers (</a:t>
            </a:r>
            <a:r>
              <a:rPr lang="en-US" sz="2000" i="1" dirty="0">
                <a:solidFill>
                  <a:srgbClr val="00B050"/>
                </a:solidFill>
              </a:rPr>
              <a:t>21 GREEN locations </a:t>
            </a:r>
            <a:r>
              <a:rPr lang="en-US" sz="2000" i="1" dirty="0"/>
              <a:t>/ </a:t>
            </a:r>
            <a:r>
              <a:rPr lang="en-US" sz="2000" i="1" dirty="0">
                <a:solidFill>
                  <a:srgbClr val="C00000"/>
                </a:solidFill>
              </a:rPr>
              <a:t>10 RED locations</a:t>
            </a:r>
            <a:r>
              <a:rPr lang="en-US" sz="2000" i="1" dirty="0"/>
              <a:t>)</a:t>
            </a:r>
          </a:p>
          <a:p>
            <a:r>
              <a:rPr lang="en-US" sz="2000" b="1" dirty="0">
                <a:solidFill>
                  <a:srgbClr val="FFC000"/>
                </a:solidFill>
              </a:rPr>
              <a:t>02/22/17</a:t>
            </a:r>
            <a:r>
              <a:rPr lang="en-US" sz="2000" b="1" dirty="0"/>
              <a:t> </a:t>
            </a:r>
            <a:r>
              <a:rPr lang="en-US" sz="2000" i="1" dirty="0"/>
              <a:t>- Conference call scheduled with SCM, SACP, &amp; MGR-Service Assurance</a:t>
            </a:r>
          </a:p>
          <a:p>
            <a:r>
              <a:rPr lang="en-US" sz="2000" b="1" dirty="0">
                <a:solidFill>
                  <a:srgbClr val="002060"/>
                </a:solidFill>
              </a:rPr>
              <a:t>*Locations can begin ordering immediately after the call</a:t>
            </a:r>
          </a:p>
          <a:p>
            <a:endParaRPr lang="en-US" sz="2000" b="1" dirty="0"/>
          </a:p>
          <a:p>
            <a:r>
              <a:rPr lang="en-US" b="1" dirty="0"/>
              <a:t>WAVE 2 - </a:t>
            </a:r>
            <a:r>
              <a:rPr lang="en-US" b="1" dirty="0">
                <a:solidFill>
                  <a:srgbClr val="00B050"/>
                </a:solidFill>
              </a:rPr>
              <a:t>Excess GREEN </a:t>
            </a:r>
            <a:r>
              <a:rPr lang="en-US" b="1" dirty="0"/>
              <a:t>+ </a:t>
            </a:r>
            <a:r>
              <a:rPr lang="en-US" b="1" dirty="0">
                <a:solidFill>
                  <a:srgbClr val="C00000"/>
                </a:solidFill>
              </a:rPr>
              <a:t>Damaged RED </a:t>
            </a:r>
            <a:r>
              <a:rPr lang="en-US" b="1" dirty="0"/>
              <a:t>Decking Beam Rack Rollout Schedule:</a:t>
            </a:r>
          </a:p>
          <a:p>
            <a:r>
              <a:rPr lang="en-US" sz="2000" b="1" dirty="0">
                <a:solidFill>
                  <a:srgbClr val="FFC000"/>
                </a:solidFill>
              </a:rPr>
              <a:t>03/17/17</a:t>
            </a:r>
            <a:r>
              <a:rPr lang="en-US" sz="2000" b="1" dirty="0"/>
              <a:t> </a:t>
            </a:r>
            <a:r>
              <a:rPr lang="en-US" sz="2000" i="1" dirty="0"/>
              <a:t>- Initial data supplied to rollout centers (</a:t>
            </a:r>
            <a:r>
              <a:rPr lang="en-US" sz="2000" i="1" dirty="0">
                <a:solidFill>
                  <a:srgbClr val="00B050"/>
                </a:solidFill>
              </a:rPr>
              <a:t>2 GREEN locations </a:t>
            </a:r>
            <a:r>
              <a:rPr lang="en-US" sz="2000" i="1" dirty="0"/>
              <a:t>/ </a:t>
            </a:r>
            <a:r>
              <a:rPr lang="en-US" sz="2000" i="1" dirty="0">
                <a:solidFill>
                  <a:srgbClr val="C00000"/>
                </a:solidFill>
              </a:rPr>
              <a:t>18 RED locations</a:t>
            </a:r>
            <a:r>
              <a:rPr lang="en-US" sz="2000" i="1" dirty="0"/>
              <a:t>)</a:t>
            </a:r>
          </a:p>
          <a:p>
            <a:r>
              <a:rPr lang="en-US" sz="2000" b="1" dirty="0">
                <a:solidFill>
                  <a:srgbClr val="FFC000"/>
                </a:solidFill>
              </a:rPr>
              <a:t>03/22/17</a:t>
            </a:r>
            <a:r>
              <a:rPr lang="en-US" sz="2000" b="1" dirty="0"/>
              <a:t> </a:t>
            </a:r>
            <a:r>
              <a:rPr lang="en-US" sz="2000" i="1" dirty="0"/>
              <a:t>- Conference call scheduled with SCM, SACP, &amp; MGR-Service Assurance</a:t>
            </a:r>
          </a:p>
          <a:p>
            <a:r>
              <a:rPr lang="en-US" sz="2000" b="1" dirty="0">
                <a:solidFill>
                  <a:srgbClr val="002060"/>
                </a:solidFill>
              </a:rPr>
              <a:t>*Locations can begin ordering immediately after the call</a:t>
            </a:r>
          </a:p>
          <a:p>
            <a:endParaRPr lang="en-US" sz="2000" b="1" dirty="0">
              <a:latin typeface="+mn-lt"/>
            </a:endParaRPr>
          </a:p>
        </p:txBody>
      </p:sp>
    </p:spTree>
    <p:extLst>
      <p:ext uri="{BB962C8B-B14F-4D97-AF65-F5344CB8AC3E}">
        <p14:creationId xmlns:p14="http://schemas.microsoft.com/office/powerpoint/2010/main" val="72478149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2</a:t>
            </a:fld>
            <a:endParaRPr lang="en-US" dirty="0"/>
          </a:p>
        </p:txBody>
      </p:sp>
      <p:sp>
        <p:nvSpPr>
          <p:cNvPr id="5" name="Title 1"/>
          <p:cNvSpPr>
            <a:spLocks noGrp="1"/>
          </p:cNvSpPr>
          <p:nvPr>
            <p:ph type="title"/>
          </p:nvPr>
        </p:nvSpPr>
        <p:spPr>
          <a:xfrm>
            <a:off x="959176" y="268298"/>
            <a:ext cx="10273029" cy="476285"/>
          </a:xfrm>
        </p:spPr>
        <p:txBody>
          <a:bodyPr/>
          <a:lstStyle/>
          <a:p>
            <a:r>
              <a:rPr lang="en-US" b="1" dirty="0">
                <a:solidFill>
                  <a:schemeClr val="tx2">
                    <a:lumMod val="75000"/>
                  </a:schemeClr>
                </a:solidFill>
              </a:rPr>
              <a:t>Executive Summary</a:t>
            </a:r>
          </a:p>
        </p:txBody>
      </p:sp>
      <p:sp>
        <p:nvSpPr>
          <p:cNvPr id="6" name="Content Placeholder 2"/>
          <p:cNvSpPr>
            <a:spLocks noGrp="1"/>
          </p:cNvSpPr>
          <p:nvPr>
            <p:ph idx="1"/>
          </p:nvPr>
        </p:nvSpPr>
        <p:spPr>
          <a:xfrm>
            <a:off x="959176" y="950739"/>
            <a:ext cx="10273028" cy="4465621"/>
          </a:xfrm>
        </p:spPr>
        <p:txBody>
          <a:bodyPr/>
          <a:lstStyle/>
          <a:p>
            <a:pPr marL="0" indent="0">
              <a:buNone/>
            </a:pPr>
            <a:r>
              <a:rPr lang="en-US" sz="1600" b="1" i="1" u="sng" dirty="0"/>
              <a:t>What is the opportunity for the QAT?</a:t>
            </a:r>
          </a:p>
          <a:p>
            <a:r>
              <a:rPr lang="en-US" sz="1600" b="0" dirty="0">
                <a:solidFill>
                  <a:srgbClr val="FF0000"/>
                </a:solidFill>
              </a:rPr>
              <a:t>The current process for managing and shipping damaged beams and loose beam ends to beam repair locations produces too much waste from lost time and unused resources</a:t>
            </a:r>
          </a:p>
          <a:p>
            <a:pPr marL="0" indent="0">
              <a:buNone/>
            </a:pPr>
            <a:endParaRPr lang="en-US" sz="800" b="0" dirty="0">
              <a:solidFill>
                <a:srgbClr val="FF0000"/>
              </a:solidFill>
            </a:endParaRPr>
          </a:p>
          <a:p>
            <a:pPr marL="0" indent="0">
              <a:buNone/>
            </a:pPr>
            <a:r>
              <a:rPr lang="en-US" sz="1600" b="1" i="1" u="sng" dirty="0"/>
              <a:t>What data was used to determine the root cause? </a:t>
            </a:r>
          </a:p>
          <a:p>
            <a:r>
              <a:rPr lang="en-US" sz="1600" b="0" dirty="0">
                <a:solidFill>
                  <a:srgbClr val="FF0000"/>
                </a:solidFill>
              </a:rPr>
              <a:t>Dock observations at multiple locations, decking management report, company bills originating from the NAS center containing damaged beams.</a:t>
            </a:r>
          </a:p>
          <a:p>
            <a:pPr marL="0" indent="0">
              <a:buNone/>
            </a:pPr>
            <a:endParaRPr lang="en-US" sz="800" b="0" dirty="0">
              <a:solidFill>
                <a:srgbClr val="FF0000"/>
              </a:solidFill>
            </a:endParaRPr>
          </a:p>
          <a:p>
            <a:pPr marL="0" indent="0">
              <a:buNone/>
            </a:pPr>
            <a:r>
              <a:rPr lang="en-US" sz="1600" b="1" i="1" u="sng" dirty="0"/>
              <a:t>What is the root cause of the issue?</a:t>
            </a:r>
          </a:p>
          <a:p>
            <a:r>
              <a:rPr lang="en-US" sz="1600" b="0" dirty="0">
                <a:solidFill>
                  <a:srgbClr val="FF0000"/>
                </a:solidFill>
              </a:rPr>
              <a:t>Damaged beams are mixed with good beams in dock decking carts and in various piles around the dock.  The loose beam ends are scattered around the dock and eventually thrown away.  There is no process at NAS or in the system to collect and bundle damaged beams &amp; ends consistently.</a:t>
            </a:r>
          </a:p>
          <a:p>
            <a:pPr marL="0" indent="0">
              <a:buNone/>
            </a:pPr>
            <a:endParaRPr lang="en-US" sz="800" b="0" dirty="0">
              <a:solidFill>
                <a:srgbClr val="FF0000"/>
              </a:solidFill>
            </a:endParaRPr>
          </a:p>
          <a:p>
            <a:pPr marL="0" indent="0">
              <a:buNone/>
            </a:pPr>
            <a:r>
              <a:rPr lang="en-US" sz="1600" b="1" i="1" u="sng" dirty="0"/>
              <a:t>What solution was developed and implemented?</a:t>
            </a:r>
          </a:p>
          <a:p>
            <a:r>
              <a:rPr lang="en-US" sz="1600" b="0" dirty="0">
                <a:solidFill>
                  <a:srgbClr val="FF0000"/>
                </a:solidFill>
              </a:rPr>
              <a:t>Beam stacking &amp; bundling rack process</a:t>
            </a:r>
          </a:p>
          <a:p>
            <a:pPr marL="0" indent="0">
              <a:buNone/>
            </a:pPr>
            <a:endParaRPr lang="en-US" sz="800" b="0" dirty="0">
              <a:solidFill>
                <a:srgbClr val="FF0000"/>
              </a:solidFill>
            </a:endParaRPr>
          </a:p>
          <a:p>
            <a:pPr marL="0" indent="0">
              <a:buNone/>
            </a:pPr>
            <a:r>
              <a:rPr lang="en-US" sz="1600" b="1" i="1" u="sng" dirty="0"/>
              <a:t>After at least 90 days of measurable results, how do the measured  results compare to the QATs goal and/or former process? </a:t>
            </a:r>
          </a:p>
          <a:p>
            <a:r>
              <a:rPr lang="en-US" sz="1600" b="0" dirty="0">
                <a:solidFill>
                  <a:srgbClr val="FF0000"/>
                </a:solidFill>
              </a:rPr>
              <a:t>A consistent process was developed &amp; implemented in NAS, which led to system-wide change</a:t>
            </a:r>
          </a:p>
          <a:p>
            <a:endParaRPr lang="en-US" i="1" dirty="0"/>
          </a:p>
        </p:txBody>
      </p:sp>
    </p:spTree>
    <p:extLst>
      <p:ext uri="{BB962C8B-B14F-4D97-AF65-F5344CB8AC3E}">
        <p14:creationId xmlns:p14="http://schemas.microsoft.com/office/powerpoint/2010/main" val="254163127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pPr>
              <a:defRPr/>
            </a:pPr>
            <a:fld id="{039833E3-2DB9-4BEE-B686-F543F57A0C08}" type="slidenum">
              <a:rPr lang="en-US" smtClean="0"/>
              <a:pPr>
                <a:defRPr/>
              </a:pPr>
              <a:t>3</a:t>
            </a:fld>
            <a:endParaRPr lang="en-US" dirty="0"/>
          </a:p>
        </p:txBody>
      </p:sp>
      <p:sp>
        <p:nvSpPr>
          <p:cNvPr id="4" name="Title 3"/>
          <p:cNvSpPr>
            <a:spLocks noGrp="1"/>
          </p:cNvSpPr>
          <p:nvPr>
            <p:ph type="title"/>
          </p:nvPr>
        </p:nvSpPr>
        <p:spPr>
          <a:xfrm>
            <a:off x="959176" y="268298"/>
            <a:ext cx="10273029" cy="476285"/>
          </a:xfrm>
        </p:spPr>
        <p:txBody>
          <a:bodyPr/>
          <a:lstStyle/>
          <a:p>
            <a:r>
              <a:rPr lang="en-US" b="1" dirty="0">
                <a:solidFill>
                  <a:schemeClr val="tx2">
                    <a:lumMod val="75000"/>
                  </a:schemeClr>
                </a:solidFill>
              </a:rPr>
              <a:t>Assess – Project Charter</a:t>
            </a:r>
            <a:endParaRPr lang="en-US" dirty="0"/>
          </a:p>
        </p:txBody>
      </p:sp>
      <p:pic>
        <p:nvPicPr>
          <p:cNvPr id="5" name="Picture 2"/>
          <p:cNvPicPr>
            <a:picLocks noGrp="1" noChangeAspect="1" noChangeArrowheads="1"/>
          </p:cNvPicPr>
          <p:nvPr>
            <p:ph idx="1"/>
          </p:nvPr>
        </p:nvPicPr>
        <p:blipFill>
          <a:blip r:embed="rId2" cstate="print"/>
          <a:srcRect/>
          <a:stretch>
            <a:fillRect/>
          </a:stretch>
        </p:blipFill>
        <p:spPr bwMode="auto">
          <a:xfrm>
            <a:off x="2147896" y="875213"/>
            <a:ext cx="7884378" cy="5185954"/>
          </a:xfrm>
          <a:prstGeom prst="rect">
            <a:avLst/>
          </a:prstGeom>
          <a:noFill/>
          <a:ln w="9525">
            <a:noFill/>
            <a:miter lim="800000"/>
            <a:headEnd/>
            <a:tailEnd/>
          </a:ln>
        </p:spPr>
      </p:pic>
    </p:spTree>
    <p:extLst>
      <p:ext uri="{BB962C8B-B14F-4D97-AF65-F5344CB8AC3E}">
        <p14:creationId xmlns:p14="http://schemas.microsoft.com/office/powerpoint/2010/main" val="271227029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9176" y="268299"/>
            <a:ext cx="10273029" cy="528536"/>
          </a:xfrm>
        </p:spPr>
        <p:txBody>
          <a:bodyPr/>
          <a:lstStyle/>
          <a:p>
            <a:r>
              <a:rPr lang="en-US" b="1" dirty="0"/>
              <a:t>Assess </a:t>
            </a:r>
            <a:r>
              <a:rPr lang="en-US" sz="2000" dirty="0"/>
              <a:t>- SIPOC</a:t>
            </a:r>
            <a:endParaRPr lang="en-US" sz="2800"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4</a:t>
            </a:fld>
            <a:endParaRPr lang="en-US" dirty="0"/>
          </a:p>
        </p:txBody>
      </p:sp>
      <p:pic>
        <p:nvPicPr>
          <p:cNvPr id="4" name="Picture 2"/>
          <p:cNvPicPr>
            <a:picLocks noChangeAspect="1" noChangeArrowheads="1"/>
          </p:cNvPicPr>
          <p:nvPr/>
        </p:nvPicPr>
        <p:blipFill>
          <a:blip r:embed="rId2" cstate="print"/>
          <a:srcRect/>
          <a:stretch>
            <a:fillRect/>
          </a:stretch>
        </p:blipFill>
        <p:spPr bwMode="auto">
          <a:xfrm>
            <a:off x="1808144" y="1033123"/>
            <a:ext cx="8562975" cy="4629150"/>
          </a:xfrm>
          <a:prstGeom prst="rect">
            <a:avLst/>
          </a:prstGeom>
          <a:noFill/>
          <a:ln w="9525">
            <a:noFill/>
            <a:miter lim="800000"/>
            <a:headEnd/>
            <a:tailEnd/>
          </a:ln>
        </p:spPr>
      </p:pic>
    </p:spTree>
    <p:extLst>
      <p:ext uri="{BB962C8B-B14F-4D97-AF65-F5344CB8AC3E}">
        <p14:creationId xmlns:p14="http://schemas.microsoft.com/office/powerpoint/2010/main" val="189605670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5</a:t>
            </a:fld>
            <a:endParaRPr lang="en-US" dirty="0"/>
          </a:p>
        </p:txBody>
      </p:sp>
      <p:sp>
        <p:nvSpPr>
          <p:cNvPr id="4" name="Title 1"/>
          <p:cNvSpPr>
            <a:spLocks noGrp="1"/>
          </p:cNvSpPr>
          <p:nvPr>
            <p:ph type="title"/>
          </p:nvPr>
        </p:nvSpPr>
        <p:spPr>
          <a:xfrm>
            <a:off x="959176" y="268298"/>
            <a:ext cx="10273029" cy="633039"/>
          </a:xfrm>
        </p:spPr>
        <p:txBody>
          <a:bodyPr/>
          <a:lstStyle/>
          <a:p>
            <a:r>
              <a:rPr lang="en-US" b="1" dirty="0">
                <a:solidFill>
                  <a:schemeClr val="tx2">
                    <a:lumMod val="75000"/>
                  </a:schemeClr>
                </a:solidFill>
              </a:rPr>
              <a:t>Assess</a:t>
            </a:r>
            <a:r>
              <a:rPr lang="en-US" dirty="0">
                <a:solidFill>
                  <a:schemeClr val="tx1"/>
                </a:solidFill>
              </a:rPr>
              <a:t> </a:t>
            </a:r>
            <a:r>
              <a:rPr lang="en-US" dirty="0">
                <a:solidFill>
                  <a:schemeClr val="tx2">
                    <a:lumMod val="75000"/>
                  </a:schemeClr>
                </a:solidFill>
              </a:rPr>
              <a:t>– </a:t>
            </a:r>
            <a:r>
              <a:rPr lang="en-US" sz="2400" dirty="0">
                <a:solidFill>
                  <a:schemeClr val="tx2">
                    <a:lumMod val="75000"/>
                  </a:schemeClr>
                </a:solidFill>
              </a:rPr>
              <a:t>Current Condition / Storage &amp; Movement </a:t>
            </a:r>
            <a:endParaRPr lang="en-US" dirty="0">
              <a:solidFill>
                <a:schemeClr val="tx2">
                  <a:lumMod val="75000"/>
                </a:schemeClr>
              </a:solidFill>
            </a:endParaRPr>
          </a:p>
        </p:txBody>
      </p:sp>
      <p:grpSp>
        <p:nvGrpSpPr>
          <p:cNvPr id="10" name="Group 9"/>
          <p:cNvGrpSpPr/>
          <p:nvPr/>
        </p:nvGrpSpPr>
        <p:grpSpPr>
          <a:xfrm>
            <a:off x="1473259" y="1144658"/>
            <a:ext cx="8607539" cy="4769180"/>
            <a:chOff x="232288" y="1105469"/>
            <a:chExt cx="8607539" cy="4769180"/>
          </a:xfrm>
        </p:grpSpPr>
        <p:pic>
          <p:nvPicPr>
            <p:cNvPr id="5" name="Picture 2"/>
            <p:cNvPicPr>
              <a:picLocks noChangeAspect="1" noChangeArrowheads="1"/>
            </p:cNvPicPr>
            <p:nvPr/>
          </p:nvPicPr>
          <p:blipFill>
            <a:blip r:embed="rId2" cstate="print"/>
            <a:srcRect/>
            <a:stretch>
              <a:fillRect/>
            </a:stretch>
          </p:blipFill>
          <p:spPr bwMode="auto">
            <a:xfrm>
              <a:off x="512064" y="3486655"/>
              <a:ext cx="2333770" cy="2353223"/>
            </a:xfrm>
            <a:prstGeom prst="rect">
              <a:avLst/>
            </a:prstGeom>
            <a:ln>
              <a:noFill/>
            </a:ln>
            <a:effectLst>
              <a:outerShdw blurRad="292100" dist="139700" dir="2700000" algn="tl" rotWithShape="0">
                <a:srgbClr val="333333">
                  <a:alpha val="65000"/>
                </a:srgbClr>
              </a:outerShdw>
            </a:effectLst>
          </p:spPr>
        </p:pic>
        <p:pic>
          <p:nvPicPr>
            <p:cNvPr id="6" name="Picture 4"/>
            <p:cNvPicPr>
              <a:picLocks noChangeAspect="1" noChangeArrowheads="1"/>
            </p:cNvPicPr>
            <p:nvPr/>
          </p:nvPicPr>
          <p:blipFill>
            <a:blip r:embed="rId3" cstate="print"/>
            <a:srcRect/>
            <a:stretch>
              <a:fillRect/>
            </a:stretch>
          </p:blipFill>
          <p:spPr bwMode="auto">
            <a:xfrm>
              <a:off x="3554311" y="1105469"/>
              <a:ext cx="5285516" cy="2848828"/>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3536334" y="4091979"/>
              <a:ext cx="1486042" cy="1762341"/>
            </a:xfrm>
            <a:prstGeom prst="rect">
              <a:avLst/>
            </a:prstGeom>
            <a:ln>
              <a:noFill/>
            </a:ln>
            <a:effectLst>
              <a:outerShdw blurRad="292100" dist="139700" dir="2700000" algn="tl" rotWithShape="0">
                <a:srgbClr val="333333">
                  <a:alpha val="65000"/>
                </a:srgbClr>
              </a:outerShdw>
            </a:effectLst>
          </p:spPr>
        </p:pic>
        <p:pic>
          <p:nvPicPr>
            <p:cNvPr id="8" name="Picture 6"/>
            <p:cNvPicPr>
              <a:picLocks noChangeAspect="1" noChangeArrowheads="1"/>
            </p:cNvPicPr>
            <p:nvPr/>
          </p:nvPicPr>
          <p:blipFill>
            <a:blip r:embed="rId5" cstate="print"/>
            <a:srcRect/>
            <a:stretch>
              <a:fillRect/>
            </a:stretch>
          </p:blipFill>
          <p:spPr bwMode="auto">
            <a:xfrm>
              <a:off x="5748410" y="4071243"/>
              <a:ext cx="2972510" cy="1803406"/>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232288" y="1388576"/>
              <a:ext cx="3145809" cy="1554272"/>
            </a:xfrm>
            <a:prstGeom prst="rect">
              <a:avLst/>
            </a:prstGeom>
          </p:spPr>
          <p:txBody>
            <a:bodyPr wrap="square">
              <a:spAutoFit/>
            </a:bodyPr>
            <a:lstStyle/>
            <a:p>
              <a:pPr>
                <a:buFont typeface="Arial" pitchFamily="34" charset="0"/>
                <a:buChar char="•"/>
              </a:pPr>
              <a:r>
                <a:rPr lang="en-US" sz="1100" dirty="0"/>
                <a:t>  </a:t>
              </a:r>
              <a:r>
                <a:rPr lang="en-US" sz="1200" dirty="0"/>
                <a:t>Damaged beams and ends that are recycled or thrown away rather than repaired return approx. $0.10 per pound scrap.  </a:t>
              </a:r>
            </a:p>
            <a:p>
              <a:pPr algn="ctr"/>
              <a:endParaRPr lang="en-US" sz="1100" dirty="0"/>
            </a:p>
            <a:p>
              <a:pPr>
                <a:buFont typeface="Arial" pitchFamily="34" charset="0"/>
                <a:buChar char="•"/>
              </a:pPr>
              <a:r>
                <a:rPr lang="en-US" sz="1100" dirty="0"/>
                <a:t>  </a:t>
              </a:r>
              <a:r>
                <a:rPr lang="en-US" sz="1200" dirty="0"/>
                <a:t>Standard decking beams are $40.20 each, wide-tops are $51.20 per new beam.  Replacement ends are $7.05 each.</a:t>
              </a:r>
              <a:endParaRPr lang="en-US" sz="1100" dirty="0"/>
            </a:p>
          </p:txBody>
        </p:sp>
      </p:grpSp>
    </p:spTree>
    <p:extLst>
      <p:ext uri="{BB962C8B-B14F-4D97-AF65-F5344CB8AC3E}">
        <p14:creationId xmlns:p14="http://schemas.microsoft.com/office/powerpoint/2010/main" val="4113465121"/>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75000"/>
                  </a:schemeClr>
                </a:solidFill>
              </a:rPr>
              <a:t>Build</a:t>
            </a:r>
            <a:r>
              <a:rPr lang="en-US" dirty="0">
                <a:solidFill>
                  <a:schemeClr val="tx2">
                    <a:lumMod val="75000"/>
                  </a:schemeClr>
                </a:solidFill>
              </a:rPr>
              <a:t> – Research potential causes by performing root cause analysis</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6</a:t>
            </a:fld>
            <a:endParaRPr lang="en-US" dirty="0"/>
          </a:p>
        </p:txBody>
      </p:sp>
      <p:sp>
        <p:nvSpPr>
          <p:cNvPr id="4" name="TextBox 3"/>
          <p:cNvSpPr txBox="1"/>
          <p:nvPr/>
        </p:nvSpPr>
        <p:spPr>
          <a:xfrm>
            <a:off x="1817117" y="1120558"/>
            <a:ext cx="8557146" cy="1508105"/>
          </a:xfrm>
          <a:prstGeom prst="rect">
            <a:avLst/>
          </a:prstGeom>
          <a:noFill/>
        </p:spPr>
        <p:txBody>
          <a:bodyPr wrap="square" rtlCol="0">
            <a:spAutoFit/>
          </a:bodyPr>
          <a:lstStyle/>
          <a:p>
            <a:pPr marL="274320" indent="-274320">
              <a:buFont typeface="Arial" pitchFamily="34" charset="0"/>
              <a:buChar char="•"/>
            </a:pPr>
            <a:r>
              <a:rPr lang="en-US" sz="1800" dirty="0">
                <a:latin typeface="+mn-lt"/>
              </a:rPr>
              <a:t>Multi voting by the NAS team determined a dedicated, single, consolidation cart would be the most efficient way to handle the movement of damaged beams</a:t>
            </a:r>
            <a:endParaRPr lang="en-US" sz="1800" b="1" dirty="0">
              <a:latin typeface="+mn-lt"/>
            </a:endParaRPr>
          </a:p>
          <a:p>
            <a:pPr marL="274320" indent="-274320">
              <a:buFont typeface="Arial" pitchFamily="34" charset="0"/>
              <a:buChar char="•"/>
            </a:pPr>
            <a:r>
              <a:rPr lang="en-US" sz="1800" dirty="0">
                <a:latin typeface="+mn-lt"/>
              </a:rPr>
              <a:t>Through brainstorming and a waste walk, the NAS team decided the cart should have dock a sign, be placed in a centralized location, and promote use even with no education</a:t>
            </a:r>
            <a:endParaRPr lang="en-US" sz="2000" b="1" dirty="0">
              <a:latin typeface="+mn-lt"/>
            </a:endParaRPr>
          </a:p>
          <a:p>
            <a:pPr marL="274320" indent="-274320"/>
            <a:endParaRPr lang="en-US" sz="2000" b="1" dirty="0">
              <a:latin typeface="+mn-lt"/>
            </a:endParaRPr>
          </a:p>
        </p:txBody>
      </p:sp>
      <p:pic>
        <p:nvPicPr>
          <p:cNvPr id="5" name="Picture 2"/>
          <p:cNvPicPr>
            <a:picLocks noChangeAspect="1" noChangeArrowheads="1"/>
          </p:cNvPicPr>
          <p:nvPr/>
        </p:nvPicPr>
        <p:blipFill>
          <a:blip r:embed="rId2" cstate="print"/>
          <a:srcRect/>
          <a:stretch>
            <a:fillRect/>
          </a:stretch>
        </p:blipFill>
        <p:spPr bwMode="auto">
          <a:xfrm>
            <a:off x="2188637" y="2422981"/>
            <a:ext cx="6942299" cy="3902591"/>
          </a:xfrm>
          <a:prstGeom prst="rect">
            <a:avLst/>
          </a:prstGeom>
          <a:noFill/>
          <a:ln w="9525">
            <a:noFill/>
            <a:miter lim="800000"/>
            <a:headEnd/>
            <a:tailEnd/>
          </a:ln>
        </p:spPr>
      </p:pic>
    </p:spTree>
    <p:extLst>
      <p:ext uri="{BB962C8B-B14F-4D97-AF65-F5344CB8AC3E}">
        <p14:creationId xmlns:p14="http://schemas.microsoft.com/office/powerpoint/2010/main" val="24104038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7</a:t>
            </a:fld>
            <a:endParaRPr lang="en-US" dirty="0"/>
          </a:p>
        </p:txBody>
      </p:sp>
      <p:grpSp>
        <p:nvGrpSpPr>
          <p:cNvPr id="30" name="Group 29"/>
          <p:cNvGrpSpPr/>
          <p:nvPr/>
        </p:nvGrpSpPr>
        <p:grpSpPr>
          <a:xfrm>
            <a:off x="2224199" y="320044"/>
            <a:ext cx="7461915" cy="5708175"/>
            <a:chOff x="996285" y="228600"/>
            <a:chExt cx="7461915" cy="5708175"/>
          </a:xfrm>
        </p:grpSpPr>
        <p:grpSp>
          <p:nvGrpSpPr>
            <p:cNvPr id="4" name="Group 28"/>
            <p:cNvGrpSpPr/>
            <p:nvPr/>
          </p:nvGrpSpPr>
          <p:grpSpPr>
            <a:xfrm>
              <a:off x="5334000" y="830239"/>
              <a:ext cx="3124200" cy="4648200"/>
              <a:chOff x="5257800" y="152400"/>
              <a:chExt cx="3124200" cy="4648200"/>
            </a:xfrm>
          </p:grpSpPr>
          <p:sp>
            <p:nvSpPr>
              <p:cNvPr id="5" name="Rounded Rectangle 4"/>
              <p:cNvSpPr/>
              <p:nvPr/>
            </p:nvSpPr>
            <p:spPr>
              <a:xfrm>
                <a:off x="5257800" y="1371600"/>
                <a:ext cx="1524000" cy="914400"/>
              </a:xfrm>
              <a:prstGeom prst="round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All damaged beams are placed in the bad beam cart</a:t>
                </a:r>
              </a:p>
            </p:txBody>
          </p:sp>
          <p:sp>
            <p:nvSpPr>
              <p:cNvPr id="6" name="Rounded Rectangle 5"/>
              <p:cNvSpPr/>
              <p:nvPr/>
            </p:nvSpPr>
            <p:spPr>
              <a:xfrm>
                <a:off x="6019800" y="152400"/>
                <a:ext cx="1524000" cy="914400"/>
              </a:xfrm>
              <a:prstGeom prst="round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Damaged beams arrive in  break trailers and in bulk shipments</a:t>
                </a:r>
                <a:endParaRPr lang="en-US" sz="2800" dirty="0">
                  <a:solidFill>
                    <a:schemeClr val="tx1"/>
                  </a:solidFill>
                </a:endParaRPr>
              </a:p>
            </p:txBody>
          </p:sp>
          <p:sp>
            <p:nvSpPr>
              <p:cNvPr id="7" name="Rounded Rectangle 6"/>
              <p:cNvSpPr/>
              <p:nvPr/>
            </p:nvSpPr>
            <p:spPr>
              <a:xfrm>
                <a:off x="6858000" y="1371600"/>
                <a:ext cx="1524000" cy="914400"/>
              </a:xfrm>
              <a:prstGeom prst="round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All loose ends are placed in the loose ends barrel</a:t>
                </a:r>
                <a:endParaRPr lang="en-US" sz="2800" dirty="0">
                  <a:solidFill>
                    <a:schemeClr val="tx1"/>
                  </a:solidFill>
                </a:endParaRPr>
              </a:p>
            </p:txBody>
          </p:sp>
          <p:sp>
            <p:nvSpPr>
              <p:cNvPr id="8" name="Rounded Rectangle 7"/>
              <p:cNvSpPr/>
              <p:nvPr/>
            </p:nvSpPr>
            <p:spPr>
              <a:xfrm>
                <a:off x="5257800" y="2590800"/>
                <a:ext cx="1524000" cy="914400"/>
              </a:xfrm>
              <a:prstGeom prst="round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When the cart is full, the bundle is banded and billed immediately</a:t>
                </a:r>
                <a:endParaRPr lang="en-US" sz="2800" dirty="0">
                  <a:solidFill>
                    <a:schemeClr val="tx1"/>
                  </a:solidFill>
                </a:endParaRPr>
              </a:p>
            </p:txBody>
          </p:sp>
          <p:sp>
            <p:nvSpPr>
              <p:cNvPr id="9" name="Rounded Rectangle 8"/>
              <p:cNvSpPr/>
              <p:nvPr/>
            </p:nvSpPr>
            <p:spPr>
              <a:xfrm>
                <a:off x="6858000" y="2590800"/>
                <a:ext cx="1524000" cy="914400"/>
              </a:xfrm>
              <a:prstGeom prst="round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When the barrel is full, the barrel is billed and shipped to a repair facility</a:t>
                </a:r>
                <a:endParaRPr lang="en-US" sz="2800" dirty="0">
                  <a:solidFill>
                    <a:schemeClr val="tx1"/>
                  </a:solidFill>
                </a:endParaRPr>
              </a:p>
            </p:txBody>
          </p:sp>
          <p:sp>
            <p:nvSpPr>
              <p:cNvPr id="10" name="Rounded Rectangle 9"/>
              <p:cNvSpPr/>
              <p:nvPr/>
            </p:nvSpPr>
            <p:spPr>
              <a:xfrm>
                <a:off x="6019800" y="3886200"/>
                <a:ext cx="1524000" cy="914400"/>
              </a:xfrm>
              <a:prstGeom prst="roundRect">
                <a:avLst/>
              </a:prstGeom>
              <a:solidFill>
                <a:srgbClr val="FFFF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The repair facility returns the empty barrel as instructed</a:t>
                </a:r>
                <a:endParaRPr lang="en-US" sz="2800" dirty="0">
                  <a:solidFill>
                    <a:schemeClr val="tx1"/>
                  </a:solidFill>
                </a:endParaRPr>
              </a:p>
            </p:txBody>
          </p:sp>
          <p:sp>
            <p:nvSpPr>
              <p:cNvPr id="11" name="Down Arrow 10"/>
              <p:cNvSpPr/>
              <p:nvPr/>
            </p:nvSpPr>
            <p:spPr>
              <a:xfrm>
                <a:off x="6705600" y="1143000"/>
                <a:ext cx="228600" cy="22860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6705600" y="2362200"/>
                <a:ext cx="228600" cy="22860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6705600" y="3581400"/>
                <a:ext cx="228600" cy="228600"/>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27"/>
            <p:cNvGrpSpPr/>
            <p:nvPr/>
          </p:nvGrpSpPr>
          <p:grpSpPr>
            <a:xfrm>
              <a:off x="996285" y="777921"/>
              <a:ext cx="3930555" cy="5158854"/>
              <a:chOff x="228600" y="152400"/>
              <a:chExt cx="4191000" cy="5943600"/>
            </a:xfrm>
          </p:grpSpPr>
          <p:sp>
            <p:nvSpPr>
              <p:cNvPr id="15" name="Rounded Rectangle 14"/>
              <p:cNvSpPr/>
              <p:nvPr/>
            </p:nvSpPr>
            <p:spPr>
              <a:xfrm>
                <a:off x="1066800" y="152400"/>
                <a:ext cx="1524000"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Damaged beams arrive in  break trailers and in bulk shipments</a:t>
                </a:r>
                <a:endParaRPr lang="en-US" dirty="0">
                  <a:solidFill>
                    <a:schemeClr val="tx1"/>
                  </a:solidFill>
                </a:endParaRPr>
              </a:p>
            </p:txBody>
          </p:sp>
          <p:sp>
            <p:nvSpPr>
              <p:cNvPr id="16" name="Rounded Rectangle 15"/>
              <p:cNvSpPr/>
              <p:nvPr/>
            </p:nvSpPr>
            <p:spPr>
              <a:xfrm>
                <a:off x="228600" y="1371600"/>
                <a:ext cx="1524000"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All beams are placed into board/beam decking carts</a:t>
                </a:r>
              </a:p>
            </p:txBody>
          </p:sp>
          <p:sp>
            <p:nvSpPr>
              <p:cNvPr id="17" name="Rounded Rectangle 16"/>
              <p:cNvSpPr/>
              <p:nvPr/>
            </p:nvSpPr>
            <p:spPr>
              <a:xfrm>
                <a:off x="1828800" y="1371600"/>
                <a:ext cx="1524000"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Beams are placed into carts and into piles on the dock floor</a:t>
                </a:r>
              </a:p>
            </p:txBody>
          </p:sp>
          <p:sp>
            <p:nvSpPr>
              <p:cNvPr id="18" name="Rounded Rectangle 17"/>
              <p:cNvSpPr/>
              <p:nvPr/>
            </p:nvSpPr>
            <p:spPr>
              <a:xfrm>
                <a:off x="228600" y="2590800"/>
                <a:ext cx="1524000"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Damaged beams remain in carts, taking up valuable space</a:t>
                </a:r>
              </a:p>
            </p:txBody>
          </p:sp>
          <p:sp>
            <p:nvSpPr>
              <p:cNvPr id="19" name="Rounded Rectangle 18"/>
              <p:cNvSpPr/>
              <p:nvPr/>
            </p:nvSpPr>
            <p:spPr>
              <a:xfrm>
                <a:off x="1828800" y="2590800"/>
                <a:ext cx="1524000"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Damaged beams remain on the dock, taking up valuable bay space</a:t>
                </a:r>
              </a:p>
            </p:txBody>
          </p:sp>
          <p:sp>
            <p:nvSpPr>
              <p:cNvPr id="20" name="Rounded Rectangle 19"/>
              <p:cNvSpPr/>
              <p:nvPr/>
            </p:nvSpPr>
            <p:spPr>
              <a:xfrm>
                <a:off x="990600" y="3886200"/>
                <a:ext cx="1524000"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When a threshold is reached, dock labor is used to stack and bundle</a:t>
                </a:r>
              </a:p>
            </p:txBody>
          </p:sp>
          <p:sp>
            <p:nvSpPr>
              <p:cNvPr id="21" name="Rounded Rectangle 20"/>
              <p:cNvSpPr/>
              <p:nvPr/>
            </p:nvSpPr>
            <p:spPr>
              <a:xfrm>
                <a:off x="990600" y="5181600"/>
                <a:ext cx="1524000"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Bundle is moved, unbilled, to a repair facility </a:t>
                </a:r>
              </a:p>
            </p:txBody>
          </p:sp>
          <p:sp>
            <p:nvSpPr>
              <p:cNvPr id="22" name="Rounded Rectangle 21"/>
              <p:cNvSpPr/>
              <p:nvPr/>
            </p:nvSpPr>
            <p:spPr>
              <a:xfrm>
                <a:off x="2895600" y="4724400"/>
                <a:ext cx="1524000" cy="9144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Loose ends are placed wherever or thrown away</a:t>
                </a:r>
                <a:endParaRPr lang="en-US" dirty="0">
                  <a:solidFill>
                    <a:schemeClr val="tx1"/>
                  </a:solidFill>
                </a:endParaRPr>
              </a:p>
            </p:txBody>
          </p:sp>
          <p:sp>
            <p:nvSpPr>
              <p:cNvPr id="23" name="Down Arrow 22"/>
              <p:cNvSpPr/>
              <p:nvPr/>
            </p:nvSpPr>
            <p:spPr>
              <a:xfrm>
                <a:off x="1676400" y="1143000"/>
                <a:ext cx="228600" cy="228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Down Arrow 23"/>
              <p:cNvSpPr/>
              <p:nvPr/>
            </p:nvSpPr>
            <p:spPr>
              <a:xfrm>
                <a:off x="1676400" y="2362200"/>
                <a:ext cx="228600" cy="228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1676400" y="3581400"/>
                <a:ext cx="228600" cy="228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Down Arrow 25"/>
              <p:cNvSpPr/>
              <p:nvPr/>
            </p:nvSpPr>
            <p:spPr>
              <a:xfrm>
                <a:off x="1676400" y="4876800"/>
                <a:ext cx="228600" cy="228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rot="-3060000">
                <a:off x="2701075" y="4260725"/>
                <a:ext cx="219351" cy="47019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1231708" y="237782"/>
              <a:ext cx="2186304" cy="461665"/>
            </a:xfrm>
            <a:prstGeom prst="rect">
              <a:avLst/>
            </a:prstGeom>
            <a:noFill/>
          </p:spPr>
          <p:txBody>
            <a:bodyPr wrap="none" rtlCol="0">
              <a:spAutoFit/>
            </a:bodyPr>
            <a:lstStyle/>
            <a:p>
              <a:r>
                <a:rPr lang="en-US" sz="2400" b="1" dirty="0"/>
                <a:t>Current Process</a:t>
              </a:r>
            </a:p>
          </p:txBody>
        </p:sp>
        <p:sp>
          <p:nvSpPr>
            <p:cNvPr id="29" name="TextBox 28"/>
            <p:cNvSpPr txBox="1"/>
            <p:nvPr/>
          </p:nvSpPr>
          <p:spPr>
            <a:xfrm>
              <a:off x="5523928" y="228600"/>
              <a:ext cx="2426113" cy="461665"/>
            </a:xfrm>
            <a:prstGeom prst="rect">
              <a:avLst/>
            </a:prstGeom>
            <a:noFill/>
          </p:spPr>
          <p:txBody>
            <a:bodyPr wrap="none" rtlCol="0">
              <a:spAutoFit/>
            </a:bodyPr>
            <a:lstStyle/>
            <a:p>
              <a:r>
                <a:rPr lang="en-US" sz="2400" b="1" dirty="0"/>
                <a:t>Proposed Process</a:t>
              </a:r>
            </a:p>
          </p:txBody>
        </p:sp>
      </p:grpSp>
    </p:spTree>
    <p:extLst>
      <p:ext uri="{BB962C8B-B14F-4D97-AF65-F5344CB8AC3E}">
        <p14:creationId xmlns:p14="http://schemas.microsoft.com/office/powerpoint/2010/main" val="190024519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75000"/>
                  </a:schemeClr>
                </a:solidFill>
              </a:rPr>
              <a:t>Build</a:t>
            </a:r>
            <a:r>
              <a:rPr lang="en-US" dirty="0">
                <a:solidFill>
                  <a:schemeClr val="tx2">
                    <a:lumMod val="75000"/>
                  </a:schemeClr>
                </a:solidFill>
              </a:rPr>
              <a:t> – Bundling Cart Design</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8</a:t>
            </a:fld>
            <a:endParaRPr lang="en-US" dirty="0"/>
          </a:p>
        </p:txBody>
      </p:sp>
      <p:pic>
        <p:nvPicPr>
          <p:cNvPr id="4" name="Picture 1" descr="cid:image001.jpg@01D04050.7BCE8DC0"/>
          <p:cNvPicPr>
            <a:picLocks noChangeAspect="1" noChangeArrowheads="1"/>
          </p:cNvPicPr>
          <p:nvPr/>
        </p:nvPicPr>
        <p:blipFill>
          <a:blip r:embed="rId2" cstate="print"/>
          <a:srcRect/>
          <a:stretch>
            <a:fillRect/>
          </a:stretch>
        </p:blipFill>
        <p:spPr bwMode="auto">
          <a:xfrm>
            <a:off x="1504134" y="1479096"/>
            <a:ext cx="2916891" cy="2714625"/>
          </a:xfrm>
          <a:prstGeom prst="rect">
            <a:avLst/>
          </a:prstGeom>
          <a:ln>
            <a:noFill/>
          </a:ln>
          <a:effectLst>
            <a:outerShdw blurRad="190500" algn="tl" rotWithShape="0">
              <a:srgbClr val="000000">
                <a:alpha val="70000"/>
              </a:srgbClr>
            </a:outerShdw>
          </a:effectLst>
        </p:spPr>
      </p:pic>
      <p:pic>
        <p:nvPicPr>
          <p:cNvPr id="5" name="Picture 4"/>
          <p:cNvPicPr>
            <a:picLocks noChangeAspect="1" noChangeArrowheads="1"/>
          </p:cNvPicPr>
          <p:nvPr/>
        </p:nvPicPr>
        <p:blipFill>
          <a:blip r:embed="rId3" cstate="print"/>
          <a:srcRect/>
          <a:stretch>
            <a:fillRect/>
          </a:stretch>
        </p:blipFill>
        <p:spPr bwMode="auto">
          <a:xfrm>
            <a:off x="4642623" y="1828196"/>
            <a:ext cx="2728912" cy="1813076"/>
          </a:xfrm>
          <a:prstGeom prst="rect">
            <a:avLst/>
          </a:prstGeom>
          <a:ln>
            <a:noFill/>
          </a:ln>
          <a:effectLst>
            <a:outerShdw blurRad="190500" algn="tl" rotWithShape="0">
              <a:srgbClr val="000000">
                <a:alpha val="70000"/>
              </a:srgbClr>
            </a:outerShdw>
          </a:effectLst>
        </p:spPr>
      </p:pic>
      <p:pic>
        <p:nvPicPr>
          <p:cNvPr id="6" name="Picture 5"/>
          <p:cNvPicPr>
            <a:picLocks noChangeAspect="1" noChangeArrowheads="1"/>
          </p:cNvPicPr>
          <p:nvPr/>
        </p:nvPicPr>
        <p:blipFill>
          <a:blip r:embed="rId4" cstate="print"/>
          <a:srcRect/>
          <a:stretch>
            <a:fillRect/>
          </a:stretch>
        </p:blipFill>
        <p:spPr bwMode="auto">
          <a:xfrm>
            <a:off x="7638234" y="1475984"/>
            <a:ext cx="2447925" cy="2698688"/>
          </a:xfrm>
          <a:prstGeom prst="rect">
            <a:avLst/>
          </a:prstGeom>
          <a:ln>
            <a:noFill/>
          </a:ln>
          <a:effectLst>
            <a:outerShdw blurRad="190500" algn="tl" rotWithShape="0">
              <a:srgbClr val="000000">
                <a:alpha val="70000"/>
              </a:srgbClr>
            </a:outerShdw>
          </a:effectLst>
        </p:spPr>
      </p:pic>
      <p:sp>
        <p:nvSpPr>
          <p:cNvPr id="7" name="TextBox 6"/>
          <p:cNvSpPr txBox="1"/>
          <p:nvPr/>
        </p:nvSpPr>
        <p:spPr>
          <a:xfrm>
            <a:off x="2285184" y="4346122"/>
            <a:ext cx="6915355" cy="1323439"/>
          </a:xfrm>
          <a:prstGeom prst="rect">
            <a:avLst/>
          </a:prstGeom>
          <a:noFill/>
        </p:spPr>
        <p:txBody>
          <a:bodyPr wrap="none" rtlCol="0">
            <a:spAutoFit/>
          </a:bodyPr>
          <a:lstStyle/>
          <a:p>
            <a:pPr marL="274320" indent="-274320">
              <a:buFont typeface="Arial" pitchFamily="34" charset="0"/>
              <a:buChar char="•"/>
            </a:pPr>
            <a:r>
              <a:rPr lang="en-US" sz="2000" b="1" dirty="0">
                <a:latin typeface="+mn-lt"/>
              </a:rPr>
              <a:t>Current bundling cart designs</a:t>
            </a:r>
          </a:p>
          <a:p>
            <a:pPr marL="274320" indent="-274320">
              <a:buFont typeface="Arial" pitchFamily="34" charset="0"/>
              <a:buChar char="•"/>
            </a:pPr>
            <a:r>
              <a:rPr lang="en-US" sz="2000" b="1" dirty="0">
                <a:latin typeface="+mn-lt"/>
              </a:rPr>
              <a:t>No policy written for usage</a:t>
            </a:r>
          </a:p>
          <a:p>
            <a:pPr marL="274320" indent="-274320">
              <a:buFont typeface="Arial" pitchFamily="34" charset="0"/>
              <a:buChar char="•"/>
            </a:pPr>
            <a:r>
              <a:rPr lang="en-US" sz="2000" b="1" dirty="0">
                <a:latin typeface="+mn-lt"/>
              </a:rPr>
              <a:t>No standard design</a:t>
            </a:r>
          </a:p>
          <a:p>
            <a:pPr marL="274320" indent="-274320">
              <a:buFont typeface="Arial" pitchFamily="34" charset="0"/>
              <a:buChar char="•"/>
            </a:pPr>
            <a:r>
              <a:rPr lang="en-US" sz="2000" b="1" dirty="0">
                <a:latin typeface="+mn-lt"/>
              </a:rPr>
              <a:t>Carts designed to move mass quantities of good beams, not bad</a:t>
            </a:r>
          </a:p>
        </p:txBody>
      </p:sp>
    </p:spTree>
    <p:extLst>
      <p:ext uri="{BB962C8B-B14F-4D97-AF65-F5344CB8AC3E}">
        <p14:creationId xmlns:p14="http://schemas.microsoft.com/office/powerpoint/2010/main" val="41342882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tx2">
                    <a:lumMod val="75000"/>
                  </a:schemeClr>
                </a:solidFill>
              </a:rPr>
              <a:t>Build</a:t>
            </a:r>
            <a:r>
              <a:rPr lang="en-US" dirty="0">
                <a:solidFill>
                  <a:schemeClr val="tx2">
                    <a:lumMod val="75000"/>
                  </a:schemeClr>
                </a:solidFill>
              </a:rPr>
              <a:t> – Proposed + Actual Bundling Cart Design</a:t>
            </a:r>
            <a:endParaRPr lang="en-US" dirty="0"/>
          </a:p>
        </p:txBody>
      </p:sp>
      <p:sp>
        <p:nvSpPr>
          <p:cNvPr id="3" name="Slide Number Placeholder 2"/>
          <p:cNvSpPr>
            <a:spLocks noGrp="1"/>
          </p:cNvSpPr>
          <p:nvPr>
            <p:ph type="sldNum" sz="quarter" idx="13"/>
          </p:nvPr>
        </p:nvSpPr>
        <p:spPr/>
        <p:txBody>
          <a:bodyPr/>
          <a:lstStyle/>
          <a:p>
            <a:pPr>
              <a:defRPr/>
            </a:pPr>
            <a:fld id="{039833E3-2DB9-4BEE-B686-F543F57A0C08}" type="slidenum">
              <a:rPr lang="en-US" smtClean="0"/>
              <a:pPr>
                <a:defRPr/>
              </a:pPr>
              <a:t>9</a:t>
            </a:fld>
            <a:endParaRPr lang="en-US" dirty="0"/>
          </a:p>
        </p:txBody>
      </p:sp>
      <p:pic>
        <p:nvPicPr>
          <p:cNvPr id="4" name="Picture 2"/>
          <p:cNvPicPr>
            <a:picLocks noChangeAspect="1" noChangeArrowheads="1"/>
          </p:cNvPicPr>
          <p:nvPr/>
        </p:nvPicPr>
        <p:blipFill>
          <a:blip r:embed="rId2" cstate="print"/>
          <a:srcRect/>
          <a:stretch>
            <a:fillRect/>
          </a:stretch>
        </p:blipFill>
        <p:spPr bwMode="auto">
          <a:xfrm>
            <a:off x="364980" y="2750000"/>
            <a:ext cx="4067035" cy="2070603"/>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a:stretch>
            <a:fillRect/>
          </a:stretch>
        </p:blipFill>
        <p:spPr bwMode="auto">
          <a:xfrm>
            <a:off x="7289606" y="3785302"/>
            <a:ext cx="3370955" cy="2522950"/>
          </a:xfrm>
          <a:prstGeom prst="rect">
            <a:avLst/>
          </a:prstGeom>
          <a:ln>
            <a:noFill/>
          </a:ln>
          <a:effectLst>
            <a:outerShdw blurRad="190500" algn="tl" rotWithShape="0">
              <a:srgbClr val="000000">
                <a:alpha val="70000"/>
              </a:srgbClr>
            </a:outerShdw>
          </a:effectLst>
        </p:spPr>
      </p:pic>
      <p:pic>
        <p:nvPicPr>
          <p:cNvPr id="6" name="Picture 3"/>
          <p:cNvPicPr>
            <a:picLocks noChangeAspect="1" noChangeArrowheads="1"/>
          </p:cNvPicPr>
          <p:nvPr/>
        </p:nvPicPr>
        <p:blipFill>
          <a:blip r:embed="rId4" cstate="print"/>
          <a:srcRect/>
          <a:stretch>
            <a:fillRect/>
          </a:stretch>
        </p:blipFill>
        <p:spPr bwMode="auto">
          <a:xfrm>
            <a:off x="9067623" y="1185872"/>
            <a:ext cx="1592938" cy="2125409"/>
          </a:xfrm>
          <a:prstGeom prst="rect">
            <a:avLst/>
          </a:prstGeom>
          <a:ln>
            <a:noFill/>
          </a:ln>
          <a:effectLst>
            <a:outerShdw blurRad="190500" algn="tl" rotWithShape="0">
              <a:srgbClr val="000000">
                <a:alpha val="70000"/>
              </a:srgbClr>
            </a:outerShdw>
          </a:effectLst>
        </p:spPr>
      </p:pic>
      <p:pic>
        <p:nvPicPr>
          <p:cNvPr id="7" name="Picture 4"/>
          <p:cNvPicPr>
            <a:picLocks noChangeAspect="1" noChangeArrowheads="1"/>
          </p:cNvPicPr>
          <p:nvPr/>
        </p:nvPicPr>
        <p:blipFill>
          <a:blip r:embed="rId5" cstate="print"/>
          <a:srcRect/>
          <a:stretch>
            <a:fillRect/>
          </a:stretch>
        </p:blipFill>
        <p:spPr bwMode="auto">
          <a:xfrm>
            <a:off x="5134723" y="3981747"/>
            <a:ext cx="1595298" cy="2130060"/>
          </a:xfrm>
          <a:prstGeom prst="rect">
            <a:avLst/>
          </a:prstGeom>
          <a:ln>
            <a:noFill/>
          </a:ln>
          <a:effectLst>
            <a:outerShdw blurRad="190500" algn="tl" rotWithShape="0">
              <a:srgbClr val="000000">
                <a:alpha val="70000"/>
              </a:srgbClr>
            </a:outerShdw>
          </a:effectLst>
        </p:spPr>
      </p:pic>
      <p:pic>
        <p:nvPicPr>
          <p:cNvPr id="8" name="Picture 5"/>
          <p:cNvPicPr>
            <a:picLocks noChangeAspect="1" noChangeArrowheads="1"/>
          </p:cNvPicPr>
          <p:nvPr/>
        </p:nvPicPr>
        <p:blipFill>
          <a:blip r:embed="rId6" cstate="print"/>
          <a:srcRect/>
          <a:stretch>
            <a:fillRect/>
          </a:stretch>
        </p:blipFill>
        <p:spPr bwMode="auto">
          <a:xfrm>
            <a:off x="5134723" y="992723"/>
            <a:ext cx="3361257" cy="251170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38800381"/>
      </p:ext>
    </p:extLst>
  </p:cSld>
  <p:clrMapOvr>
    <a:masterClrMapping/>
  </p:clrMapOvr>
  <p:transition/>
</p:sld>
</file>

<file path=ppt/theme/theme1.xml><?xml version="1.0" encoding="utf-8"?>
<a:theme xmlns:a="http://schemas.openxmlformats.org/drawingml/2006/main" name="FedEx_Freight_Widescreen">
  <a:themeElements>
    <a:clrScheme name="FedEx Freight">
      <a:dk1>
        <a:sysClr val="windowText" lastClr="000000"/>
      </a:dk1>
      <a:lt1>
        <a:sysClr val="window" lastClr="FFFFFF"/>
      </a:lt1>
      <a:dk2>
        <a:srgbClr val="4D148C"/>
      </a:dk2>
      <a:lt2>
        <a:srgbClr val="CDCDCD"/>
      </a:lt2>
      <a:accent1>
        <a:srgbClr val="FF0033"/>
      </a:accent1>
      <a:accent2>
        <a:srgbClr val="999999"/>
      </a:accent2>
      <a:accent3>
        <a:srgbClr val="666666"/>
      </a:accent3>
      <a:accent4>
        <a:srgbClr val="D1D3D4"/>
      </a:accent4>
      <a:accent5>
        <a:srgbClr val="808285"/>
      </a:accent5>
      <a:accent6>
        <a:srgbClr val="3B3B3B"/>
      </a:accent6>
      <a:hlink>
        <a:srgbClr val="4D148C"/>
      </a:hlink>
      <a:folHlink>
        <a:srgbClr val="999999"/>
      </a:folHlink>
    </a:clrScheme>
    <a:fontScheme name="FedEx">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74320" indent="-274320">
          <a:buFont typeface="Arial" pitchFamily="34" charset="0"/>
          <a:buChar char="•"/>
          <a:defRPr sz="2000" b="1" dirty="0" smtClean="0">
            <a:latin typeface="+mn-lt"/>
          </a:defRPr>
        </a:defPPr>
      </a:lstStyle>
    </a:txDef>
  </a:objectDefaults>
  <a:extraClrSchemeLst>
    <a:extraClrScheme>
      <a:clrScheme name="FedEx Freight">
        <a:dk1>
          <a:sysClr val="windowText" lastClr="000000"/>
        </a:dk1>
        <a:lt1>
          <a:sysClr val="window" lastClr="FFFFFF"/>
        </a:lt1>
        <a:dk2>
          <a:srgbClr val="4D148C"/>
        </a:dk2>
        <a:lt2>
          <a:srgbClr val="CDCDCD"/>
        </a:lt2>
        <a:accent1>
          <a:srgbClr val="FF0033"/>
        </a:accent1>
        <a:accent2>
          <a:srgbClr val="999999"/>
        </a:accent2>
        <a:accent3>
          <a:srgbClr val="666666"/>
        </a:accent3>
        <a:accent4>
          <a:srgbClr val="D1D3D4"/>
        </a:accent4>
        <a:accent5>
          <a:srgbClr val="808285"/>
        </a:accent5>
        <a:accent6>
          <a:srgbClr val="3B3B3B"/>
        </a:accent6>
        <a:hlink>
          <a:srgbClr val="4D148C"/>
        </a:hlink>
        <a:folHlink>
          <a:srgbClr val="999999"/>
        </a:folHlink>
      </a:clrScheme>
    </a:extraClrScheme>
  </a:extraClrSchemeLst>
  <a:extLst>
    <a:ext uri="{05A4C25C-085E-4340-85A3-A5531E510DB2}">
      <thm15:themeFamily xmlns:thm15="http://schemas.microsoft.com/office/thememl/2012/main" name="16-09-13 - Blank Orange Presentation (002) [Read-Only]" id="{12AAAE31-4186-47F7-B588-5FF6321E4424}" vid="{84F1A591-E5B5-4579-A65E-E91C62A24EED}"/>
    </a:ext>
  </a:extLst>
</a:theme>
</file>

<file path=docProps/app.xml><?xml version="1.0" encoding="utf-8"?>
<Properties xmlns="http://schemas.openxmlformats.org/officeDocument/2006/extended-properties" xmlns:vt="http://schemas.openxmlformats.org/officeDocument/2006/docPropsVTypes">
  <Template>FedEx Orange Presentation</Template>
  <TotalTime>72</TotalTime>
  <Words>1446</Words>
  <Application>Microsoft Macintosh PowerPoint</Application>
  <PresentationFormat>Widescreen</PresentationFormat>
  <Paragraphs>168</Paragraphs>
  <Slides>19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ＭＳ Ｐゴシック</vt:lpstr>
      <vt:lpstr>Arial</vt:lpstr>
      <vt:lpstr>Arial Narrow</vt:lpstr>
      <vt:lpstr>Courier New</vt:lpstr>
      <vt:lpstr>Lucida Grande</vt:lpstr>
      <vt:lpstr>Wingdings</vt:lpstr>
      <vt:lpstr>FedEx_Freight_Widescreen</vt:lpstr>
      <vt:lpstr>Damaged Beam &amp; Loose Beam End Management</vt:lpstr>
      <vt:lpstr>Executive Summary</vt:lpstr>
      <vt:lpstr>Assess – Project Charter</vt:lpstr>
      <vt:lpstr>Assess - SIPOC</vt:lpstr>
      <vt:lpstr>Assess – Current Condition / Storage &amp; Movement </vt:lpstr>
      <vt:lpstr>Build – Research potential causes by performing root cause analysis</vt:lpstr>
      <vt:lpstr>PowerPoint Presentation</vt:lpstr>
      <vt:lpstr>Build – Bundling Cart Design</vt:lpstr>
      <vt:lpstr>Build – Proposed + Actual Bundling Cart Design</vt:lpstr>
      <vt:lpstr>Launch – Introduction of the Bundling Cart</vt:lpstr>
      <vt:lpstr>Launch – Introduction of the Bundling Cart</vt:lpstr>
      <vt:lpstr>BUILD – New Banding Process</vt:lpstr>
      <vt:lpstr>Launch – Removing Banded Bundles</vt:lpstr>
      <vt:lpstr>Launch – Finalized Process</vt:lpstr>
      <vt:lpstr>Evaluate - NAS</vt:lpstr>
      <vt:lpstr>Damaged Beam &amp; Loose Beam End Management QAT Update (1/2)</vt:lpstr>
      <vt:lpstr>Damaged Beam &amp; Loose Beam End Management QAT Update</vt:lpstr>
      <vt:lpstr>Expanding Further…</vt:lpstr>
      <vt:lpstr>Rollout Process &amp; Progress</vt:lpstr>
    </vt:vector>
  </TitlesOfParts>
  <Company>FedEx</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Damaged Beam &amp; Loose Beam End Management</dc:title>
  <dc:creator>Mike Benzy</dc:creator>
  <cp:lastModifiedBy>Mike Benzy</cp:lastModifiedBy>
  <cp:revision>10</cp:revision>
  <dcterms:created xsi:type="dcterms:W3CDTF">2017-03-07T12:23:04Z</dcterms:created>
  <dcterms:modified xsi:type="dcterms:W3CDTF">2020-09-03T18:03:27Z</dcterms:modified>
</cp:coreProperties>
</file>